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0"/>
  </p:notesMasterIdLst>
  <p:sldIdLst>
    <p:sldId id="256" r:id="rId2"/>
    <p:sldId id="334" r:id="rId3"/>
    <p:sldId id="285" r:id="rId4"/>
    <p:sldId id="305" r:id="rId5"/>
    <p:sldId id="323" r:id="rId6"/>
    <p:sldId id="332" r:id="rId7"/>
    <p:sldId id="286" r:id="rId8"/>
    <p:sldId id="297" r:id="rId9"/>
    <p:sldId id="298" r:id="rId10"/>
    <p:sldId id="299" r:id="rId11"/>
    <p:sldId id="300" r:id="rId12"/>
    <p:sldId id="311" r:id="rId13"/>
    <p:sldId id="329" r:id="rId14"/>
    <p:sldId id="330" r:id="rId15"/>
    <p:sldId id="331" r:id="rId16"/>
    <p:sldId id="307" r:id="rId17"/>
    <p:sldId id="313" r:id="rId18"/>
    <p:sldId id="314" r:id="rId19"/>
    <p:sldId id="268" r:id="rId20"/>
    <p:sldId id="310" r:id="rId21"/>
    <p:sldId id="308" r:id="rId22"/>
    <p:sldId id="309" r:id="rId23"/>
    <p:sldId id="272" r:id="rId24"/>
    <p:sldId id="302" r:id="rId25"/>
    <p:sldId id="320" r:id="rId26"/>
    <p:sldId id="318" r:id="rId27"/>
    <p:sldId id="336" r:id="rId28"/>
    <p:sldId id="304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049"/>
    <a:srgbClr val="FFFFFF"/>
    <a:srgbClr val="800000"/>
    <a:srgbClr val="CC99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7" autoAdjust="0"/>
    <p:restoredTop sz="94630" autoAdjust="0"/>
  </p:normalViewPr>
  <p:slideViewPr>
    <p:cSldViewPr>
      <p:cViewPr>
        <p:scale>
          <a:sx n="66" d="100"/>
          <a:sy n="66" d="100"/>
        </p:scale>
        <p:origin x="-155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BBEC42-86ED-4EFD-AE90-28C9BEC1271F}" type="doc">
      <dgm:prSet loTypeId="urn:microsoft.com/office/officeart/2005/8/layout/radial5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CCD5EBB-9075-4389-96A6-E69165B7722C}">
      <dgm:prSet phldrT="[Текст]" custT="1"/>
      <dgm:spPr/>
      <dgm:t>
        <a:bodyPr lIns="0" rIns="0"/>
        <a:lstStyle/>
        <a:p>
          <a:r>
            <a:rPr lang="uk-UA" sz="1800" b="1" dirty="0" smtClean="0">
              <a:solidFill>
                <a:schemeClr val="bg1">
                  <a:lumMod val="75000"/>
                </a:schemeClr>
              </a:solidFill>
              <a:latin typeface="Arial Black" pitchFamily="34" charset="0"/>
            </a:rPr>
            <a:t>Лінії розвитку </a:t>
          </a:r>
          <a:r>
            <a:rPr lang="uk-UA" sz="1800" b="1" dirty="0" err="1" smtClean="0">
              <a:solidFill>
                <a:schemeClr val="bg1">
                  <a:lumMod val="75000"/>
                </a:schemeClr>
              </a:solidFill>
              <a:latin typeface="Arial Black" pitchFamily="34" charset="0"/>
            </a:rPr>
            <a:t>особистос-ті</a:t>
          </a:r>
          <a:r>
            <a:rPr lang="en-US" sz="1800" b="1" dirty="0" smtClean="0">
              <a:solidFill>
                <a:schemeClr val="bg1">
                  <a:lumMod val="75000"/>
                </a:schemeClr>
              </a:solidFill>
              <a:latin typeface="Arial Black" pitchFamily="34" charset="0"/>
            </a:rPr>
            <a:t> </a:t>
          </a:r>
          <a:r>
            <a:rPr lang="uk-UA" sz="1800" b="1" dirty="0" smtClean="0">
              <a:solidFill>
                <a:schemeClr val="bg1">
                  <a:lumMod val="75000"/>
                </a:schemeClr>
              </a:solidFill>
              <a:latin typeface="Arial Black" pitchFamily="34" charset="0"/>
            </a:rPr>
            <a:t>дитини </a:t>
          </a:r>
          <a:endParaRPr lang="ru-RU" sz="1800" dirty="0">
            <a:solidFill>
              <a:schemeClr val="bg1">
                <a:lumMod val="75000"/>
              </a:schemeClr>
            </a:solidFill>
          </a:endParaRPr>
        </a:p>
      </dgm:t>
    </dgm:pt>
    <dgm:pt modelId="{AAF3A4CC-1741-4B20-A4DF-583C68DDA3E8}" type="parTrans" cxnId="{3467827C-B6E6-49B8-87C7-31D65D7F20D4}">
      <dgm:prSet/>
      <dgm:spPr/>
      <dgm:t>
        <a:bodyPr/>
        <a:lstStyle/>
        <a:p>
          <a:endParaRPr lang="ru-RU"/>
        </a:p>
      </dgm:t>
    </dgm:pt>
    <dgm:pt modelId="{D8E3B187-0B09-4442-9A82-31EAC8AA19D8}" type="sibTrans" cxnId="{3467827C-B6E6-49B8-87C7-31D65D7F20D4}">
      <dgm:prSet/>
      <dgm:spPr/>
      <dgm:t>
        <a:bodyPr/>
        <a:lstStyle/>
        <a:p>
          <a:endParaRPr lang="ru-RU"/>
        </a:p>
      </dgm:t>
    </dgm:pt>
    <dgm:pt modelId="{032C367A-5B41-4BBE-9B4E-A761ED237CD0}">
      <dgm:prSet phldrT="[Текст]" custT="1"/>
      <dgm:spPr/>
      <dgm:t>
        <a:bodyPr/>
        <a:lstStyle/>
        <a:p>
          <a:r>
            <a:rPr lang="uk-UA" sz="1600" b="1" dirty="0" err="1" smtClean="0">
              <a:solidFill>
                <a:schemeClr val="tx2">
                  <a:lumMod val="50000"/>
                </a:schemeClr>
              </a:solidFill>
              <a:latin typeface="Arial Black" pitchFamily="34" charset="0"/>
            </a:rPr>
            <a:t>Креатив-на</a:t>
          </a:r>
          <a:endParaRPr lang="ru-RU" sz="1600" dirty="0">
            <a:solidFill>
              <a:schemeClr val="tx2">
                <a:lumMod val="50000"/>
              </a:schemeClr>
            </a:solidFill>
          </a:endParaRPr>
        </a:p>
      </dgm:t>
    </dgm:pt>
    <dgm:pt modelId="{DE355189-B571-4B87-B2F5-B8CD6572D188}" type="parTrans" cxnId="{F59DD7FF-ADC3-4D28-9C08-01E1A986DBBD}">
      <dgm:prSet/>
      <dgm:spPr/>
      <dgm:t>
        <a:bodyPr/>
        <a:lstStyle/>
        <a:p>
          <a:endParaRPr lang="ru-RU"/>
        </a:p>
      </dgm:t>
    </dgm:pt>
    <dgm:pt modelId="{D07FE065-9721-4E53-B11A-4E5C319A54CD}" type="sibTrans" cxnId="{F59DD7FF-ADC3-4D28-9C08-01E1A986DBBD}">
      <dgm:prSet/>
      <dgm:spPr/>
      <dgm:t>
        <a:bodyPr/>
        <a:lstStyle/>
        <a:p>
          <a:endParaRPr lang="ru-RU"/>
        </a:p>
      </dgm:t>
    </dgm:pt>
    <dgm:pt modelId="{3C1943EF-7E2E-46F8-94FC-C2120DD07781}">
      <dgm:prSet phldrT="[Текст]" custT="1"/>
      <dgm:spPr/>
      <dgm:t>
        <a:bodyPr/>
        <a:lstStyle/>
        <a:p>
          <a:r>
            <a:rPr lang="uk-UA" sz="1800" b="1" dirty="0" err="1" smtClean="0">
              <a:solidFill>
                <a:schemeClr val="tx1"/>
              </a:solidFill>
              <a:latin typeface="Arial Black" pitchFamily="34" charset="0"/>
            </a:rPr>
            <a:t>Мовлен-нєва</a:t>
          </a:r>
          <a:endParaRPr lang="ru-RU" sz="1800" dirty="0">
            <a:solidFill>
              <a:schemeClr val="tx1"/>
            </a:solidFill>
          </a:endParaRPr>
        </a:p>
      </dgm:t>
    </dgm:pt>
    <dgm:pt modelId="{33BCD479-34C6-4928-B7F1-97E2D921BEB8}" type="parTrans" cxnId="{B89A881B-4A55-434F-B5E7-CD0354FF7594}">
      <dgm:prSet/>
      <dgm:spPr/>
      <dgm:t>
        <a:bodyPr/>
        <a:lstStyle/>
        <a:p>
          <a:endParaRPr lang="ru-RU"/>
        </a:p>
      </dgm:t>
    </dgm:pt>
    <dgm:pt modelId="{FF308ADA-B577-4347-A2B8-B35ABB788E6A}" type="sibTrans" cxnId="{B89A881B-4A55-434F-B5E7-CD0354FF7594}">
      <dgm:prSet/>
      <dgm:spPr/>
      <dgm:t>
        <a:bodyPr/>
        <a:lstStyle/>
        <a:p>
          <a:endParaRPr lang="ru-RU"/>
        </a:p>
      </dgm:t>
    </dgm:pt>
    <dgm:pt modelId="{CF981408-B9EF-487B-8A79-91541CD9F9DD}">
      <dgm:prSet phldrT="[Текст]" custT="1"/>
      <dgm:spPr/>
      <dgm:t>
        <a:bodyPr lIns="0" rIns="0"/>
        <a:lstStyle/>
        <a:p>
          <a:r>
            <a:rPr lang="uk-UA" sz="1800" b="1" dirty="0" err="1" smtClean="0">
              <a:solidFill>
                <a:srgbClr val="309049"/>
              </a:solidFill>
              <a:latin typeface="Arial Black" pitchFamily="34" charset="0"/>
            </a:rPr>
            <a:t>Пізна-вальна</a:t>
          </a:r>
          <a:endParaRPr lang="ru-RU" sz="1800" dirty="0">
            <a:solidFill>
              <a:srgbClr val="309049"/>
            </a:solidFill>
          </a:endParaRPr>
        </a:p>
      </dgm:t>
    </dgm:pt>
    <dgm:pt modelId="{5AD943E4-67AD-4225-9D7D-3396E15EFE58}" type="parTrans" cxnId="{13BB4EB9-D662-4D71-AD56-9AD53113B697}">
      <dgm:prSet/>
      <dgm:spPr/>
      <dgm:t>
        <a:bodyPr/>
        <a:lstStyle/>
        <a:p>
          <a:endParaRPr lang="ru-RU"/>
        </a:p>
      </dgm:t>
    </dgm:pt>
    <dgm:pt modelId="{2A8E73FF-6748-4348-9A7F-5513D0E453DC}" type="sibTrans" cxnId="{13BB4EB9-D662-4D71-AD56-9AD53113B697}">
      <dgm:prSet/>
      <dgm:spPr/>
      <dgm:t>
        <a:bodyPr/>
        <a:lstStyle/>
        <a:p>
          <a:endParaRPr lang="ru-RU"/>
        </a:p>
      </dgm:t>
    </dgm:pt>
    <dgm:pt modelId="{93F71AEB-7D4C-443B-A621-E4F7B0B918EE}">
      <dgm:prSet phldrT="[Текст]"/>
      <dgm:spPr/>
      <dgm:t>
        <a:bodyPr/>
        <a:lstStyle/>
        <a:p>
          <a:r>
            <a:rPr lang="uk-UA" b="1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</a:rPr>
            <a:t>Соціально-моральна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EBE2C9F4-205A-47CE-95A9-10828F1DD934}" type="parTrans" cxnId="{E012B197-7894-4EB3-979D-372A849F44D0}">
      <dgm:prSet/>
      <dgm:spPr/>
      <dgm:t>
        <a:bodyPr/>
        <a:lstStyle/>
        <a:p>
          <a:endParaRPr lang="ru-RU"/>
        </a:p>
      </dgm:t>
    </dgm:pt>
    <dgm:pt modelId="{C2257E52-4BCF-4102-AD25-ED6D22EBBCEA}" type="sibTrans" cxnId="{E012B197-7894-4EB3-979D-372A849F44D0}">
      <dgm:prSet/>
      <dgm:spPr/>
      <dgm:t>
        <a:bodyPr/>
        <a:lstStyle/>
        <a:p>
          <a:endParaRPr lang="ru-RU"/>
        </a:p>
      </dgm:t>
    </dgm:pt>
    <dgm:pt modelId="{C91E0AE9-6C9A-4721-BF09-228283EF11A3}">
      <dgm:prSet custT="1"/>
      <dgm:spPr/>
      <dgm:t>
        <a:bodyPr/>
        <a:lstStyle/>
        <a:p>
          <a:r>
            <a:rPr lang="uk-UA" sz="1600" b="1" dirty="0" smtClean="0">
              <a:solidFill>
                <a:srgbClr val="7030A0"/>
              </a:solidFill>
              <a:latin typeface="Arial Black" pitchFamily="34" charset="0"/>
            </a:rPr>
            <a:t>Емоційно-ціннісна</a:t>
          </a:r>
          <a:endParaRPr lang="ru-RU" sz="1600" dirty="0">
            <a:solidFill>
              <a:srgbClr val="7030A0"/>
            </a:solidFill>
          </a:endParaRPr>
        </a:p>
      </dgm:t>
    </dgm:pt>
    <dgm:pt modelId="{2E30EC53-8611-43D8-AC0F-4A45F7F60EA5}" type="parTrans" cxnId="{CCD6ED0D-7DBD-4D20-A9B4-1E34DB69F42A}">
      <dgm:prSet/>
      <dgm:spPr/>
      <dgm:t>
        <a:bodyPr/>
        <a:lstStyle/>
        <a:p>
          <a:endParaRPr lang="ru-RU"/>
        </a:p>
      </dgm:t>
    </dgm:pt>
    <dgm:pt modelId="{67DB6293-FD52-4366-8812-FB6431303BC3}" type="sibTrans" cxnId="{CCD6ED0D-7DBD-4D20-A9B4-1E34DB69F42A}">
      <dgm:prSet/>
      <dgm:spPr/>
      <dgm:t>
        <a:bodyPr/>
        <a:lstStyle/>
        <a:p>
          <a:endParaRPr lang="ru-RU"/>
        </a:p>
      </dgm:t>
    </dgm:pt>
    <dgm:pt modelId="{7D8330A7-F294-4AFA-976B-6C0DC84EA6F9}">
      <dgm:prSet custT="1"/>
      <dgm:spPr/>
      <dgm:t>
        <a:bodyPr/>
        <a:lstStyle/>
        <a:p>
          <a:r>
            <a:rPr lang="uk-UA" sz="1400" b="1" dirty="0" smtClean="0">
              <a:solidFill>
                <a:srgbClr val="FFC000"/>
              </a:solidFill>
              <a:latin typeface="Arial Black" pitchFamily="34" charset="0"/>
            </a:rPr>
            <a:t>Художньо-естетична</a:t>
          </a:r>
          <a:endParaRPr lang="ru-RU" sz="1400" dirty="0">
            <a:solidFill>
              <a:srgbClr val="FFC000"/>
            </a:solidFill>
          </a:endParaRPr>
        </a:p>
      </dgm:t>
    </dgm:pt>
    <dgm:pt modelId="{BD053391-A320-4D3E-8027-40524ABFC565}" type="parTrans" cxnId="{2DCA37E4-4B62-4C0A-BC93-8D1A80A41334}">
      <dgm:prSet/>
      <dgm:spPr/>
      <dgm:t>
        <a:bodyPr/>
        <a:lstStyle/>
        <a:p>
          <a:endParaRPr lang="ru-RU"/>
        </a:p>
      </dgm:t>
    </dgm:pt>
    <dgm:pt modelId="{40BC8E42-E427-40A0-8A6A-2E29BA872E25}" type="sibTrans" cxnId="{2DCA37E4-4B62-4C0A-BC93-8D1A80A41334}">
      <dgm:prSet/>
      <dgm:spPr/>
      <dgm:t>
        <a:bodyPr/>
        <a:lstStyle/>
        <a:p>
          <a:endParaRPr lang="ru-RU"/>
        </a:p>
      </dgm:t>
    </dgm:pt>
    <dgm:pt modelId="{502690B8-3638-4BFD-A218-25A7A0B9F29F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C00000"/>
              </a:solidFill>
              <a:latin typeface="Arial Black" pitchFamily="34" charset="0"/>
            </a:rPr>
            <a:t>Фізична</a:t>
          </a:r>
          <a:endParaRPr lang="ru-RU" sz="1600" dirty="0">
            <a:solidFill>
              <a:srgbClr val="C00000"/>
            </a:solidFill>
          </a:endParaRPr>
        </a:p>
      </dgm:t>
    </dgm:pt>
    <dgm:pt modelId="{456660F6-2B4A-4ABD-AC62-14354F8D3C12}" type="sibTrans" cxnId="{73A0D344-BD7B-471E-8750-2A687D0309D6}">
      <dgm:prSet/>
      <dgm:spPr/>
      <dgm:t>
        <a:bodyPr/>
        <a:lstStyle/>
        <a:p>
          <a:endParaRPr lang="ru-RU"/>
        </a:p>
      </dgm:t>
    </dgm:pt>
    <dgm:pt modelId="{03FF9471-A67A-4E26-86D5-58273A558BA3}" type="parTrans" cxnId="{73A0D344-BD7B-471E-8750-2A687D0309D6}">
      <dgm:prSet/>
      <dgm:spPr/>
      <dgm:t>
        <a:bodyPr/>
        <a:lstStyle/>
        <a:p>
          <a:endParaRPr lang="ru-RU"/>
        </a:p>
      </dgm:t>
    </dgm:pt>
    <dgm:pt modelId="{B380B9AF-7800-4A8F-BE38-4D1CAF181811}" type="pres">
      <dgm:prSet presAssocID="{70BBEC42-86ED-4EFD-AE90-28C9BEC1271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6B189C-6E8D-47B0-852B-71E8688C8A4E}" type="pres">
      <dgm:prSet presAssocID="{BCCD5EBB-9075-4389-96A6-E69165B7722C}" presName="centerShape" presStyleLbl="node0" presStyleIdx="0" presStyleCnt="1" custScaleX="153477" custScaleY="155332"/>
      <dgm:spPr/>
      <dgm:t>
        <a:bodyPr/>
        <a:lstStyle/>
        <a:p>
          <a:endParaRPr lang="ru-RU"/>
        </a:p>
      </dgm:t>
    </dgm:pt>
    <dgm:pt modelId="{33B0AC22-4570-4B92-8779-232CCD94DE18}" type="pres">
      <dgm:prSet presAssocID="{DE355189-B571-4B87-B2F5-B8CD6572D188}" presName="parTrans" presStyleLbl="sibTrans2D1" presStyleIdx="0" presStyleCnt="7"/>
      <dgm:spPr/>
      <dgm:t>
        <a:bodyPr/>
        <a:lstStyle/>
        <a:p>
          <a:endParaRPr lang="ru-RU"/>
        </a:p>
      </dgm:t>
    </dgm:pt>
    <dgm:pt modelId="{8CA7A3F8-A740-4AFC-B041-D63D13E1E29B}" type="pres">
      <dgm:prSet presAssocID="{DE355189-B571-4B87-B2F5-B8CD6572D188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8B54F963-911B-4FB3-8FD7-5ABFA56E0F65}" type="pres">
      <dgm:prSet presAssocID="{032C367A-5B41-4BBE-9B4E-A761ED237CD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2E7BD-B303-47B0-94BD-C8C9852A0F13}" type="pres">
      <dgm:prSet presAssocID="{5AD943E4-67AD-4225-9D7D-3396E15EFE58}" presName="parTrans" presStyleLbl="sibTrans2D1" presStyleIdx="1" presStyleCnt="7"/>
      <dgm:spPr/>
      <dgm:t>
        <a:bodyPr/>
        <a:lstStyle/>
        <a:p>
          <a:endParaRPr lang="ru-RU"/>
        </a:p>
      </dgm:t>
    </dgm:pt>
    <dgm:pt modelId="{1281BFFB-AA4C-41C8-84EE-A1E3CFA1A8A9}" type="pres">
      <dgm:prSet presAssocID="{5AD943E4-67AD-4225-9D7D-3396E15EFE58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38887013-9325-496D-8714-AC900BFA7216}" type="pres">
      <dgm:prSet presAssocID="{CF981408-B9EF-487B-8A79-91541CD9F9D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3E4F2-CE31-4315-B4CF-9861208BD85D}" type="pres">
      <dgm:prSet presAssocID="{03FF9471-A67A-4E26-86D5-58273A558BA3}" presName="parTrans" presStyleLbl="sibTrans2D1" presStyleIdx="2" presStyleCnt="7"/>
      <dgm:spPr/>
      <dgm:t>
        <a:bodyPr/>
        <a:lstStyle/>
        <a:p>
          <a:endParaRPr lang="ru-RU"/>
        </a:p>
      </dgm:t>
    </dgm:pt>
    <dgm:pt modelId="{45719A7C-BA57-44A3-AE32-69DE2CBA1E60}" type="pres">
      <dgm:prSet presAssocID="{03FF9471-A67A-4E26-86D5-58273A558BA3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5675CAAE-D0EA-4313-B699-3711A581669C}" type="pres">
      <dgm:prSet presAssocID="{502690B8-3638-4BFD-A218-25A7A0B9F29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7F1C0-D837-4A1D-9904-70E97215C826}" type="pres">
      <dgm:prSet presAssocID="{EBE2C9F4-205A-47CE-95A9-10828F1DD934}" presName="parTrans" presStyleLbl="sibTrans2D1" presStyleIdx="3" presStyleCnt="7"/>
      <dgm:spPr/>
      <dgm:t>
        <a:bodyPr/>
        <a:lstStyle/>
        <a:p>
          <a:endParaRPr lang="ru-RU"/>
        </a:p>
      </dgm:t>
    </dgm:pt>
    <dgm:pt modelId="{2B5BAE7E-F06D-44C3-B72D-4144F62AF0D5}" type="pres">
      <dgm:prSet presAssocID="{EBE2C9F4-205A-47CE-95A9-10828F1DD934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CC1C9D50-6881-4D78-9E0D-AD55AD4C9D5D}" type="pres">
      <dgm:prSet presAssocID="{93F71AEB-7D4C-443B-A621-E4F7B0B918E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68D83-9BD5-413C-A343-8ACA7649071E}" type="pres">
      <dgm:prSet presAssocID="{BD053391-A320-4D3E-8027-40524ABFC565}" presName="parTrans" presStyleLbl="sibTrans2D1" presStyleIdx="4" presStyleCnt="7"/>
      <dgm:spPr/>
      <dgm:t>
        <a:bodyPr/>
        <a:lstStyle/>
        <a:p>
          <a:endParaRPr lang="ru-RU"/>
        </a:p>
      </dgm:t>
    </dgm:pt>
    <dgm:pt modelId="{360FD08E-4691-499A-AF56-71D444F60296}" type="pres">
      <dgm:prSet presAssocID="{BD053391-A320-4D3E-8027-40524ABFC565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36AB9330-F292-4FB6-ADF7-C4645A0922B5}" type="pres">
      <dgm:prSet presAssocID="{7D8330A7-F294-4AFA-976B-6C0DC84EA6F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99B93-79AF-4BB6-8A5F-A0ADE4A56AC1}" type="pres">
      <dgm:prSet presAssocID="{2E30EC53-8611-43D8-AC0F-4A45F7F60EA5}" presName="parTrans" presStyleLbl="sibTrans2D1" presStyleIdx="5" presStyleCnt="7"/>
      <dgm:spPr/>
      <dgm:t>
        <a:bodyPr/>
        <a:lstStyle/>
        <a:p>
          <a:endParaRPr lang="ru-RU"/>
        </a:p>
      </dgm:t>
    </dgm:pt>
    <dgm:pt modelId="{54EFE418-11EE-4AB7-916B-A64173F06CD1}" type="pres">
      <dgm:prSet presAssocID="{2E30EC53-8611-43D8-AC0F-4A45F7F60EA5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F21758CA-2A4D-4449-AFFB-2365A6FF901C}" type="pres">
      <dgm:prSet presAssocID="{C91E0AE9-6C9A-4721-BF09-228283EF11A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0E455-DAB2-4095-8CD3-4ED5D971835F}" type="pres">
      <dgm:prSet presAssocID="{33BCD479-34C6-4928-B7F1-97E2D921BEB8}" presName="parTrans" presStyleLbl="sibTrans2D1" presStyleIdx="6" presStyleCnt="7"/>
      <dgm:spPr/>
      <dgm:t>
        <a:bodyPr/>
        <a:lstStyle/>
        <a:p>
          <a:endParaRPr lang="ru-RU"/>
        </a:p>
      </dgm:t>
    </dgm:pt>
    <dgm:pt modelId="{629DC49A-A5D2-4772-B5AF-D2A2ED4E3F1D}" type="pres">
      <dgm:prSet presAssocID="{33BCD479-34C6-4928-B7F1-97E2D921BEB8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D026E346-22D7-412F-B93E-592E4AC2439B}" type="pres">
      <dgm:prSet presAssocID="{3C1943EF-7E2E-46F8-94FC-C2120DD0778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086EFA-53C5-41D0-907C-CEC1FB126A1A}" type="presOf" srcId="{C91E0AE9-6C9A-4721-BF09-228283EF11A3}" destId="{F21758CA-2A4D-4449-AFFB-2365A6FF901C}" srcOrd="0" destOrd="0" presId="urn:microsoft.com/office/officeart/2005/8/layout/radial5"/>
    <dgm:cxn modelId="{4E56A0C6-A264-49D0-B2DD-3D1C6CC4437F}" type="presOf" srcId="{93F71AEB-7D4C-443B-A621-E4F7B0B918EE}" destId="{CC1C9D50-6881-4D78-9E0D-AD55AD4C9D5D}" srcOrd="0" destOrd="0" presId="urn:microsoft.com/office/officeart/2005/8/layout/radial5"/>
    <dgm:cxn modelId="{E012B197-7894-4EB3-979D-372A849F44D0}" srcId="{BCCD5EBB-9075-4389-96A6-E69165B7722C}" destId="{93F71AEB-7D4C-443B-A621-E4F7B0B918EE}" srcOrd="3" destOrd="0" parTransId="{EBE2C9F4-205A-47CE-95A9-10828F1DD934}" sibTransId="{C2257E52-4BCF-4102-AD25-ED6D22EBBCEA}"/>
    <dgm:cxn modelId="{24A60386-8077-4CA7-A5FF-138570F8AF39}" type="presOf" srcId="{33BCD479-34C6-4928-B7F1-97E2D921BEB8}" destId="{5EA0E455-DAB2-4095-8CD3-4ED5D971835F}" srcOrd="0" destOrd="0" presId="urn:microsoft.com/office/officeart/2005/8/layout/radial5"/>
    <dgm:cxn modelId="{31641A99-335B-4B4A-AC9B-AC6DED732129}" type="presOf" srcId="{EBE2C9F4-205A-47CE-95A9-10828F1DD934}" destId="{F807F1C0-D837-4A1D-9904-70E97215C826}" srcOrd="0" destOrd="0" presId="urn:microsoft.com/office/officeart/2005/8/layout/radial5"/>
    <dgm:cxn modelId="{D0D67CDC-1B33-4459-969F-E99B0D52D51C}" type="presOf" srcId="{DE355189-B571-4B87-B2F5-B8CD6572D188}" destId="{8CA7A3F8-A740-4AFC-B041-D63D13E1E29B}" srcOrd="1" destOrd="0" presId="urn:microsoft.com/office/officeart/2005/8/layout/radial5"/>
    <dgm:cxn modelId="{13BB4EB9-D662-4D71-AD56-9AD53113B697}" srcId="{BCCD5EBB-9075-4389-96A6-E69165B7722C}" destId="{CF981408-B9EF-487B-8A79-91541CD9F9DD}" srcOrd="1" destOrd="0" parTransId="{5AD943E4-67AD-4225-9D7D-3396E15EFE58}" sibTransId="{2A8E73FF-6748-4348-9A7F-5513D0E453DC}"/>
    <dgm:cxn modelId="{A8F108D5-C381-43A0-8582-C6F5AC4B69B5}" type="presOf" srcId="{2E30EC53-8611-43D8-AC0F-4A45F7F60EA5}" destId="{54EFE418-11EE-4AB7-916B-A64173F06CD1}" srcOrd="1" destOrd="0" presId="urn:microsoft.com/office/officeart/2005/8/layout/radial5"/>
    <dgm:cxn modelId="{3B1FB1B7-ED99-4C18-BC23-5FBB010ACE32}" type="presOf" srcId="{7D8330A7-F294-4AFA-976B-6C0DC84EA6F9}" destId="{36AB9330-F292-4FB6-ADF7-C4645A0922B5}" srcOrd="0" destOrd="0" presId="urn:microsoft.com/office/officeart/2005/8/layout/radial5"/>
    <dgm:cxn modelId="{103F7388-7584-48AC-BDD0-04D40116BA35}" type="presOf" srcId="{2E30EC53-8611-43D8-AC0F-4A45F7F60EA5}" destId="{3A799B93-79AF-4BB6-8A5F-A0ADE4A56AC1}" srcOrd="0" destOrd="0" presId="urn:microsoft.com/office/officeart/2005/8/layout/radial5"/>
    <dgm:cxn modelId="{67C05BD1-C2D0-4D5F-A6C1-D640CF6E46BE}" type="presOf" srcId="{CF981408-B9EF-487B-8A79-91541CD9F9DD}" destId="{38887013-9325-496D-8714-AC900BFA7216}" srcOrd="0" destOrd="0" presId="urn:microsoft.com/office/officeart/2005/8/layout/radial5"/>
    <dgm:cxn modelId="{970B2F02-B1C2-482E-8AB9-7765EE5538AB}" type="presOf" srcId="{03FF9471-A67A-4E26-86D5-58273A558BA3}" destId="{45719A7C-BA57-44A3-AE32-69DE2CBA1E60}" srcOrd="1" destOrd="0" presId="urn:microsoft.com/office/officeart/2005/8/layout/radial5"/>
    <dgm:cxn modelId="{3467827C-B6E6-49B8-87C7-31D65D7F20D4}" srcId="{70BBEC42-86ED-4EFD-AE90-28C9BEC1271F}" destId="{BCCD5EBB-9075-4389-96A6-E69165B7722C}" srcOrd="0" destOrd="0" parTransId="{AAF3A4CC-1741-4B20-A4DF-583C68DDA3E8}" sibTransId="{D8E3B187-0B09-4442-9A82-31EAC8AA19D8}"/>
    <dgm:cxn modelId="{D40930C2-602F-4522-AB73-3EBDB75ABE6C}" type="presOf" srcId="{5AD943E4-67AD-4225-9D7D-3396E15EFE58}" destId="{3482E7BD-B303-47B0-94BD-C8C9852A0F13}" srcOrd="0" destOrd="0" presId="urn:microsoft.com/office/officeart/2005/8/layout/radial5"/>
    <dgm:cxn modelId="{CCD6ED0D-7DBD-4D20-A9B4-1E34DB69F42A}" srcId="{BCCD5EBB-9075-4389-96A6-E69165B7722C}" destId="{C91E0AE9-6C9A-4721-BF09-228283EF11A3}" srcOrd="5" destOrd="0" parTransId="{2E30EC53-8611-43D8-AC0F-4A45F7F60EA5}" sibTransId="{67DB6293-FD52-4366-8812-FB6431303BC3}"/>
    <dgm:cxn modelId="{37F0B2B6-3158-4498-B673-81760F78DA50}" type="presOf" srcId="{3C1943EF-7E2E-46F8-94FC-C2120DD07781}" destId="{D026E346-22D7-412F-B93E-592E4AC2439B}" srcOrd="0" destOrd="0" presId="urn:microsoft.com/office/officeart/2005/8/layout/radial5"/>
    <dgm:cxn modelId="{73A0D344-BD7B-471E-8750-2A687D0309D6}" srcId="{BCCD5EBB-9075-4389-96A6-E69165B7722C}" destId="{502690B8-3638-4BFD-A218-25A7A0B9F29F}" srcOrd="2" destOrd="0" parTransId="{03FF9471-A67A-4E26-86D5-58273A558BA3}" sibTransId="{456660F6-2B4A-4ABD-AC62-14354F8D3C12}"/>
    <dgm:cxn modelId="{1EF4E352-99F5-40A5-AF24-9C96055E1BC7}" type="presOf" srcId="{5AD943E4-67AD-4225-9D7D-3396E15EFE58}" destId="{1281BFFB-AA4C-41C8-84EE-A1E3CFA1A8A9}" srcOrd="1" destOrd="0" presId="urn:microsoft.com/office/officeart/2005/8/layout/radial5"/>
    <dgm:cxn modelId="{BA3B6B11-F718-41B3-B5B8-6DBBA4507933}" type="presOf" srcId="{EBE2C9F4-205A-47CE-95A9-10828F1DD934}" destId="{2B5BAE7E-F06D-44C3-B72D-4144F62AF0D5}" srcOrd="1" destOrd="0" presId="urn:microsoft.com/office/officeart/2005/8/layout/radial5"/>
    <dgm:cxn modelId="{B54A1156-F145-4A67-A975-BD589C165E53}" type="presOf" srcId="{33BCD479-34C6-4928-B7F1-97E2D921BEB8}" destId="{629DC49A-A5D2-4772-B5AF-D2A2ED4E3F1D}" srcOrd="1" destOrd="0" presId="urn:microsoft.com/office/officeart/2005/8/layout/radial5"/>
    <dgm:cxn modelId="{ECD71588-7E53-4CF0-972E-65C4C5137CF3}" type="presOf" srcId="{502690B8-3638-4BFD-A218-25A7A0B9F29F}" destId="{5675CAAE-D0EA-4313-B699-3711A581669C}" srcOrd="0" destOrd="0" presId="urn:microsoft.com/office/officeart/2005/8/layout/radial5"/>
    <dgm:cxn modelId="{B63E0248-F9C7-454F-BDA2-060D53785080}" type="presOf" srcId="{BD053391-A320-4D3E-8027-40524ABFC565}" destId="{360FD08E-4691-499A-AF56-71D444F60296}" srcOrd="1" destOrd="0" presId="urn:microsoft.com/office/officeart/2005/8/layout/radial5"/>
    <dgm:cxn modelId="{CE5E2421-8677-4ACB-A4FB-466328C453D0}" type="presOf" srcId="{03FF9471-A67A-4E26-86D5-58273A558BA3}" destId="{B533E4F2-CE31-4315-B4CF-9861208BD85D}" srcOrd="0" destOrd="0" presId="urn:microsoft.com/office/officeart/2005/8/layout/radial5"/>
    <dgm:cxn modelId="{B0BF0768-657B-4B96-B359-A8419D3C8969}" type="presOf" srcId="{DE355189-B571-4B87-B2F5-B8CD6572D188}" destId="{33B0AC22-4570-4B92-8779-232CCD94DE18}" srcOrd="0" destOrd="0" presId="urn:microsoft.com/office/officeart/2005/8/layout/radial5"/>
    <dgm:cxn modelId="{B89A881B-4A55-434F-B5E7-CD0354FF7594}" srcId="{BCCD5EBB-9075-4389-96A6-E69165B7722C}" destId="{3C1943EF-7E2E-46F8-94FC-C2120DD07781}" srcOrd="6" destOrd="0" parTransId="{33BCD479-34C6-4928-B7F1-97E2D921BEB8}" sibTransId="{FF308ADA-B577-4347-A2B8-B35ABB788E6A}"/>
    <dgm:cxn modelId="{F59DD7FF-ADC3-4D28-9C08-01E1A986DBBD}" srcId="{BCCD5EBB-9075-4389-96A6-E69165B7722C}" destId="{032C367A-5B41-4BBE-9B4E-A761ED237CD0}" srcOrd="0" destOrd="0" parTransId="{DE355189-B571-4B87-B2F5-B8CD6572D188}" sibTransId="{D07FE065-9721-4E53-B11A-4E5C319A54CD}"/>
    <dgm:cxn modelId="{45497183-6615-4D6B-9843-6AB5327C73A7}" type="presOf" srcId="{BD053391-A320-4D3E-8027-40524ABFC565}" destId="{E3968D83-9BD5-413C-A343-8ACA7649071E}" srcOrd="0" destOrd="0" presId="urn:microsoft.com/office/officeart/2005/8/layout/radial5"/>
    <dgm:cxn modelId="{AFA0AD15-FA2C-4873-A85B-0051EDBA3A36}" type="presOf" srcId="{BCCD5EBB-9075-4389-96A6-E69165B7722C}" destId="{126B189C-6E8D-47B0-852B-71E8688C8A4E}" srcOrd="0" destOrd="0" presId="urn:microsoft.com/office/officeart/2005/8/layout/radial5"/>
    <dgm:cxn modelId="{2DCA37E4-4B62-4C0A-BC93-8D1A80A41334}" srcId="{BCCD5EBB-9075-4389-96A6-E69165B7722C}" destId="{7D8330A7-F294-4AFA-976B-6C0DC84EA6F9}" srcOrd="4" destOrd="0" parTransId="{BD053391-A320-4D3E-8027-40524ABFC565}" sibTransId="{40BC8E42-E427-40A0-8A6A-2E29BA872E25}"/>
    <dgm:cxn modelId="{C3DE04C3-BDC6-42A1-AAAD-83F32BEED636}" type="presOf" srcId="{032C367A-5B41-4BBE-9B4E-A761ED237CD0}" destId="{8B54F963-911B-4FB3-8FD7-5ABFA56E0F65}" srcOrd="0" destOrd="0" presId="urn:microsoft.com/office/officeart/2005/8/layout/radial5"/>
    <dgm:cxn modelId="{1A5F5BB2-80BD-426A-90DC-F6CA024271DD}" type="presOf" srcId="{70BBEC42-86ED-4EFD-AE90-28C9BEC1271F}" destId="{B380B9AF-7800-4A8F-BE38-4D1CAF181811}" srcOrd="0" destOrd="0" presId="urn:microsoft.com/office/officeart/2005/8/layout/radial5"/>
    <dgm:cxn modelId="{FD7D3DF7-CD1F-467B-BE72-A92722FC0FC5}" type="presParOf" srcId="{B380B9AF-7800-4A8F-BE38-4D1CAF181811}" destId="{126B189C-6E8D-47B0-852B-71E8688C8A4E}" srcOrd="0" destOrd="0" presId="urn:microsoft.com/office/officeart/2005/8/layout/radial5"/>
    <dgm:cxn modelId="{417A4F7E-ADDC-4C33-931D-D413C09FD571}" type="presParOf" srcId="{B380B9AF-7800-4A8F-BE38-4D1CAF181811}" destId="{33B0AC22-4570-4B92-8779-232CCD94DE18}" srcOrd="1" destOrd="0" presId="urn:microsoft.com/office/officeart/2005/8/layout/radial5"/>
    <dgm:cxn modelId="{9B2AF1EF-D664-4E3A-9A4B-1E1D4C783F7D}" type="presParOf" srcId="{33B0AC22-4570-4B92-8779-232CCD94DE18}" destId="{8CA7A3F8-A740-4AFC-B041-D63D13E1E29B}" srcOrd="0" destOrd="0" presId="urn:microsoft.com/office/officeart/2005/8/layout/radial5"/>
    <dgm:cxn modelId="{6BD68E7C-47F9-420C-BF19-BA066581014C}" type="presParOf" srcId="{B380B9AF-7800-4A8F-BE38-4D1CAF181811}" destId="{8B54F963-911B-4FB3-8FD7-5ABFA56E0F65}" srcOrd="2" destOrd="0" presId="urn:microsoft.com/office/officeart/2005/8/layout/radial5"/>
    <dgm:cxn modelId="{1825AC09-12B4-49E7-859A-1F2F1D802A6D}" type="presParOf" srcId="{B380B9AF-7800-4A8F-BE38-4D1CAF181811}" destId="{3482E7BD-B303-47B0-94BD-C8C9852A0F13}" srcOrd="3" destOrd="0" presId="urn:microsoft.com/office/officeart/2005/8/layout/radial5"/>
    <dgm:cxn modelId="{6C0720BC-263C-471D-9CE5-465CE9A7FB4E}" type="presParOf" srcId="{3482E7BD-B303-47B0-94BD-C8C9852A0F13}" destId="{1281BFFB-AA4C-41C8-84EE-A1E3CFA1A8A9}" srcOrd="0" destOrd="0" presId="urn:microsoft.com/office/officeart/2005/8/layout/radial5"/>
    <dgm:cxn modelId="{DF66D210-C93B-45A5-8831-F76FC2D8785E}" type="presParOf" srcId="{B380B9AF-7800-4A8F-BE38-4D1CAF181811}" destId="{38887013-9325-496D-8714-AC900BFA7216}" srcOrd="4" destOrd="0" presId="urn:microsoft.com/office/officeart/2005/8/layout/radial5"/>
    <dgm:cxn modelId="{680ED54A-A683-41BC-A8E7-C024B570FD58}" type="presParOf" srcId="{B380B9AF-7800-4A8F-BE38-4D1CAF181811}" destId="{B533E4F2-CE31-4315-B4CF-9861208BD85D}" srcOrd="5" destOrd="0" presId="urn:microsoft.com/office/officeart/2005/8/layout/radial5"/>
    <dgm:cxn modelId="{08246C36-E614-4EF2-AA99-31247AB3ACDA}" type="presParOf" srcId="{B533E4F2-CE31-4315-B4CF-9861208BD85D}" destId="{45719A7C-BA57-44A3-AE32-69DE2CBA1E60}" srcOrd="0" destOrd="0" presId="urn:microsoft.com/office/officeart/2005/8/layout/radial5"/>
    <dgm:cxn modelId="{FBB4F3EA-8171-46BA-91CD-3776A2705C12}" type="presParOf" srcId="{B380B9AF-7800-4A8F-BE38-4D1CAF181811}" destId="{5675CAAE-D0EA-4313-B699-3711A581669C}" srcOrd="6" destOrd="0" presId="urn:microsoft.com/office/officeart/2005/8/layout/radial5"/>
    <dgm:cxn modelId="{4A8425AA-99B7-46E3-8249-F584FEB7EBA5}" type="presParOf" srcId="{B380B9AF-7800-4A8F-BE38-4D1CAF181811}" destId="{F807F1C0-D837-4A1D-9904-70E97215C826}" srcOrd="7" destOrd="0" presId="urn:microsoft.com/office/officeart/2005/8/layout/radial5"/>
    <dgm:cxn modelId="{548FB0F1-1D40-44E6-A031-285B2075AA0C}" type="presParOf" srcId="{F807F1C0-D837-4A1D-9904-70E97215C826}" destId="{2B5BAE7E-F06D-44C3-B72D-4144F62AF0D5}" srcOrd="0" destOrd="0" presId="urn:microsoft.com/office/officeart/2005/8/layout/radial5"/>
    <dgm:cxn modelId="{1D0CC904-5817-49D5-AB7A-4A9099F28DA4}" type="presParOf" srcId="{B380B9AF-7800-4A8F-BE38-4D1CAF181811}" destId="{CC1C9D50-6881-4D78-9E0D-AD55AD4C9D5D}" srcOrd="8" destOrd="0" presId="urn:microsoft.com/office/officeart/2005/8/layout/radial5"/>
    <dgm:cxn modelId="{BE8F52F3-3A29-4B6F-8C92-281EAF7D0AD0}" type="presParOf" srcId="{B380B9AF-7800-4A8F-BE38-4D1CAF181811}" destId="{E3968D83-9BD5-413C-A343-8ACA7649071E}" srcOrd="9" destOrd="0" presId="urn:microsoft.com/office/officeart/2005/8/layout/radial5"/>
    <dgm:cxn modelId="{735CFA9C-3A1B-4BE3-AADF-017A9060762A}" type="presParOf" srcId="{E3968D83-9BD5-413C-A343-8ACA7649071E}" destId="{360FD08E-4691-499A-AF56-71D444F60296}" srcOrd="0" destOrd="0" presId="urn:microsoft.com/office/officeart/2005/8/layout/radial5"/>
    <dgm:cxn modelId="{02E3C061-8952-4EBA-A861-D3FCACD92692}" type="presParOf" srcId="{B380B9AF-7800-4A8F-BE38-4D1CAF181811}" destId="{36AB9330-F292-4FB6-ADF7-C4645A0922B5}" srcOrd="10" destOrd="0" presId="urn:microsoft.com/office/officeart/2005/8/layout/radial5"/>
    <dgm:cxn modelId="{EDE13D5A-CF05-465C-8FB0-CE9A071B5895}" type="presParOf" srcId="{B380B9AF-7800-4A8F-BE38-4D1CAF181811}" destId="{3A799B93-79AF-4BB6-8A5F-A0ADE4A56AC1}" srcOrd="11" destOrd="0" presId="urn:microsoft.com/office/officeart/2005/8/layout/radial5"/>
    <dgm:cxn modelId="{194F64B5-1661-4AFA-8C92-383375500EEB}" type="presParOf" srcId="{3A799B93-79AF-4BB6-8A5F-A0ADE4A56AC1}" destId="{54EFE418-11EE-4AB7-916B-A64173F06CD1}" srcOrd="0" destOrd="0" presId="urn:microsoft.com/office/officeart/2005/8/layout/radial5"/>
    <dgm:cxn modelId="{10668628-68F6-4C76-81F1-E70F8EA89D78}" type="presParOf" srcId="{B380B9AF-7800-4A8F-BE38-4D1CAF181811}" destId="{F21758CA-2A4D-4449-AFFB-2365A6FF901C}" srcOrd="12" destOrd="0" presId="urn:microsoft.com/office/officeart/2005/8/layout/radial5"/>
    <dgm:cxn modelId="{A7A8DC08-892B-4544-AA33-AE9A7F24BCC1}" type="presParOf" srcId="{B380B9AF-7800-4A8F-BE38-4D1CAF181811}" destId="{5EA0E455-DAB2-4095-8CD3-4ED5D971835F}" srcOrd="13" destOrd="0" presId="urn:microsoft.com/office/officeart/2005/8/layout/radial5"/>
    <dgm:cxn modelId="{7ADA1ABB-6020-45DC-BFC4-4940280290A8}" type="presParOf" srcId="{5EA0E455-DAB2-4095-8CD3-4ED5D971835F}" destId="{629DC49A-A5D2-4772-B5AF-D2A2ED4E3F1D}" srcOrd="0" destOrd="0" presId="urn:microsoft.com/office/officeart/2005/8/layout/radial5"/>
    <dgm:cxn modelId="{59D5ABD5-B54A-48E0-BE14-3C2E6F119450}" type="presParOf" srcId="{B380B9AF-7800-4A8F-BE38-4D1CAF181811}" destId="{D026E346-22D7-412F-B93E-592E4AC2439B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B189C-6E8D-47B0-852B-71E8688C8A4E}">
      <dsp:nvSpPr>
        <dsp:cNvPr id="0" name=""/>
        <dsp:cNvSpPr/>
      </dsp:nvSpPr>
      <dsp:spPr>
        <a:xfrm>
          <a:off x="2729439" y="2230035"/>
          <a:ext cx="2042111" cy="20667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1">
                  <a:lumMod val="75000"/>
                </a:schemeClr>
              </a:solidFill>
              <a:latin typeface="Arial Black" pitchFamily="34" charset="0"/>
            </a:rPr>
            <a:t>Лінії розвитку </a:t>
          </a:r>
          <a:r>
            <a:rPr lang="uk-UA" sz="1800" b="1" kern="1200" dirty="0" err="1" smtClean="0">
              <a:solidFill>
                <a:schemeClr val="bg1">
                  <a:lumMod val="75000"/>
                </a:schemeClr>
              </a:solidFill>
              <a:latin typeface="Arial Black" pitchFamily="34" charset="0"/>
            </a:rPr>
            <a:t>особистос-ті</a:t>
          </a:r>
          <a:r>
            <a:rPr lang="en-US" sz="1800" b="1" kern="1200" dirty="0" smtClean="0">
              <a:solidFill>
                <a:schemeClr val="bg1">
                  <a:lumMod val="75000"/>
                </a:schemeClr>
              </a:solidFill>
              <a:latin typeface="Arial Black" pitchFamily="34" charset="0"/>
            </a:rPr>
            <a:t> </a:t>
          </a:r>
          <a:r>
            <a:rPr lang="uk-UA" sz="1800" b="1" kern="1200" dirty="0" smtClean="0">
              <a:solidFill>
                <a:schemeClr val="bg1">
                  <a:lumMod val="75000"/>
                </a:schemeClr>
              </a:solidFill>
              <a:latin typeface="Arial Black" pitchFamily="34" charset="0"/>
            </a:rPr>
            <a:t>дитини </a:t>
          </a:r>
          <a:endParaRPr lang="ru-RU" sz="18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3028499" y="2532710"/>
        <a:ext cx="1443991" cy="1461443"/>
      </dsp:txXfrm>
    </dsp:sp>
    <dsp:sp modelId="{33B0AC22-4570-4B92-8779-232CCD94DE18}">
      <dsp:nvSpPr>
        <dsp:cNvPr id="0" name=""/>
        <dsp:cNvSpPr/>
      </dsp:nvSpPr>
      <dsp:spPr>
        <a:xfrm rot="16200000">
          <a:off x="3601638" y="1731404"/>
          <a:ext cx="297713" cy="452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646295" y="1866539"/>
        <a:ext cx="208399" cy="271436"/>
      </dsp:txXfrm>
    </dsp:sp>
    <dsp:sp modelId="{8B54F963-911B-4FB3-8FD7-5ABFA56E0F65}">
      <dsp:nvSpPr>
        <dsp:cNvPr id="0" name=""/>
        <dsp:cNvSpPr/>
      </dsp:nvSpPr>
      <dsp:spPr>
        <a:xfrm>
          <a:off x="2918891" y="5106"/>
          <a:ext cx="1663206" cy="166320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>
              <a:solidFill>
                <a:schemeClr val="tx2">
                  <a:lumMod val="50000"/>
                </a:schemeClr>
              </a:solidFill>
              <a:latin typeface="Arial Black" pitchFamily="34" charset="0"/>
            </a:rPr>
            <a:t>Креатив-на</a:t>
          </a:r>
          <a:endParaRPr lang="ru-RU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162462" y="248677"/>
        <a:ext cx="1176064" cy="1176064"/>
      </dsp:txXfrm>
    </dsp:sp>
    <dsp:sp modelId="{3482E7BD-B303-47B0-94BD-C8C9852A0F13}">
      <dsp:nvSpPr>
        <dsp:cNvPr id="0" name=""/>
        <dsp:cNvSpPr/>
      </dsp:nvSpPr>
      <dsp:spPr>
        <a:xfrm rot="19285714">
          <a:off x="4617507" y="2225502"/>
          <a:ext cx="301739" cy="452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800000"/>
            <a:satOff val="0"/>
            <a:lumOff val="555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627382" y="2344200"/>
        <a:ext cx="211217" cy="271436"/>
      </dsp:txXfrm>
    </dsp:sp>
    <dsp:sp modelId="{38887013-9325-496D-8714-AC900BFA7216}">
      <dsp:nvSpPr>
        <dsp:cNvPr id="0" name=""/>
        <dsp:cNvSpPr/>
      </dsp:nvSpPr>
      <dsp:spPr>
        <a:xfrm>
          <a:off x="4816180" y="918792"/>
          <a:ext cx="1663206" cy="1663206"/>
        </a:xfrm>
        <a:prstGeom prst="ellipse">
          <a:avLst/>
        </a:prstGeom>
        <a:gradFill rotWithShape="0">
          <a:gsLst>
            <a:gs pos="0">
              <a:schemeClr val="accent2">
                <a:hueOff val="1800000"/>
                <a:satOff val="0"/>
                <a:lumOff val="5555"/>
                <a:alphaOff val="0"/>
                <a:shade val="51000"/>
                <a:satMod val="130000"/>
              </a:schemeClr>
            </a:gs>
            <a:gs pos="80000">
              <a:schemeClr val="accent2">
                <a:hueOff val="1800000"/>
                <a:satOff val="0"/>
                <a:lumOff val="5555"/>
                <a:alphaOff val="0"/>
                <a:shade val="93000"/>
                <a:satMod val="130000"/>
              </a:schemeClr>
            </a:gs>
            <a:gs pos="100000">
              <a:schemeClr val="accent2">
                <a:hueOff val="1800000"/>
                <a:satOff val="0"/>
                <a:lumOff val="55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>
              <a:solidFill>
                <a:srgbClr val="309049"/>
              </a:solidFill>
              <a:latin typeface="Arial Black" pitchFamily="34" charset="0"/>
            </a:rPr>
            <a:t>Пізна-вальна</a:t>
          </a:r>
          <a:endParaRPr lang="ru-RU" sz="1800" kern="1200" dirty="0">
            <a:solidFill>
              <a:srgbClr val="309049"/>
            </a:solidFill>
          </a:endParaRPr>
        </a:p>
      </dsp:txBody>
      <dsp:txXfrm>
        <a:off x="5059751" y="1162363"/>
        <a:ext cx="1176064" cy="1176064"/>
      </dsp:txXfrm>
    </dsp:sp>
    <dsp:sp modelId="{B533E4F2-CE31-4315-B4CF-9861208BD85D}">
      <dsp:nvSpPr>
        <dsp:cNvPr id="0" name=""/>
        <dsp:cNvSpPr/>
      </dsp:nvSpPr>
      <dsp:spPr>
        <a:xfrm rot="771429">
          <a:off x="4865725" y="3326466"/>
          <a:ext cx="303935" cy="452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600000"/>
            <a:satOff val="0"/>
            <a:lumOff val="1111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866868" y="3406799"/>
        <a:ext cx="212755" cy="271436"/>
      </dsp:txXfrm>
    </dsp:sp>
    <dsp:sp modelId="{5675CAAE-D0EA-4313-B699-3711A581669C}">
      <dsp:nvSpPr>
        <dsp:cNvPr id="0" name=""/>
        <dsp:cNvSpPr/>
      </dsp:nvSpPr>
      <dsp:spPr>
        <a:xfrm>
          <a:off x="5284772" y="2971826"/>
          <a:ext cx="1663206" cy="1663206"/>
        </a:xfrm>
        <a:prstGeom prst="ellipse">
          <a:avLst/>
        </a:prstGeom>
        <a:gradFill rotWithShape="0">
          <a:gsLst>
            <a:gs pos="0">
              <a:schemeClr val="accent2">
                <a:hueOff val="3600000"/>
                <a:satOff val="0"/>
                <a:lumOff val="11111"/>
                <a:alphaOff val="0"/>
                <a:shade val="51000"/>
                <a:satMod val="130000"/>
              </a:schemeClr>
            </a:gs>
            <a:gs pos="80000">
              <a:schemeClr val="accent2">
                <a:hueOff val="3600000"/>
                <a:satOff val="0"/>
                <a:lumOff val="11111"/>
                <a:alphaOff val="0"/>
                <a:shade val="93000"/>
                <a:satMod val="130000"/>
              </a:schemeClr>
            </a:gs>
            <a:gs pos="100000">
              <a:schemeClr val="accent2">
                <a:hueOff val="3600000"/>
                <a:satOff val="0"/>
                <a:lumOff val="111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C00000"/>
              </a:solidFill>
              <a:latin typeface="Arial Black" pitchFamily="34" charset="0"/>
            </a:rPr>
            <a:t>Фізична</a:t>
          </a:r>
          <a:endParaRPr lang="ru-RU" sz="1600" kern="1200" dirty="0">
            <a:solidFill>
              <a:srgbClr val="C00000"/>
            </a:solidFill>
          </a:endParaRPr>
        </a:p>
      </dsp:txBody>
      <dsp:txXfrm>
        <a:off x="5528343" y="3215397"/>
        <a:ext cx="1176064" cy="1176064"/>
      </dsp:txXfrm>
    </dsp:sp>
    <dsp:sp modelId="{F807F1C0-D837-4A1D-9904-70E97215C826}">
      <dsp:nvSpPr>
        <dsp:cNvPr id="0" name=""/>
        <dsp:cNvSpPr/>
      </dsp:nvSpPr>
      <dsp:spPr>
        <a:xfrm rot="3857143">
          <a:off x="4167066" y="4212657"/>
          <a:ext cx="298962" cy="452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5400000"/>
            <a:satOff val="0"/>
            <a:lumOff val="1666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192453" y="4262732"/>
        <a:ext cx="209273" cy="271436"/>
      </dsp:txXfrm>
    </dsp:sp>
    <dsp:sp modelId="{CC1C9D50-6881-4D78-9E0D-AD55AD4C9D5D}">
      <dsp:nvSpPr>
        <dsp:cNvPr id="0" name=""/>
        <dsp:cNvSpPr/>
      </dsp:nvSpPr>
      <dsp:spPr>
        <a:xfrm>
          <a:off x="3971807" y="4618231"/>
          <a:ext cx="1663206" cy="1663206"/>
        </a:xfrm>
        <a:prstGeom prst="ellipse">
          <a:avLst/>
        </a:prstGeom>
        <a:gradFill rotWithShape="0">
          <a:gsLst>
            <a:gs pos="0">
              <a:schemeClr val="accent2">
                <a:hueOff val="5400000"/>
                <a:satOff val="0"/>
                <a:lumOff val="16666"/>
                <a:alphaOff val="0"/>
                <a:shade val="51000"/>
                <a:satMod val="130000"/>
              </a:schemeClr>
            </a:gs>
            <a:gs pos="80000">
              <a:schemeClr val="accent2">
                <a:hueOff val="5400000"/>
                <a:satOff val="0"/>
                <a:lumOff val="16666"/>
                <a:alphaOff val="0"/>
                <a:shade val="93000"/>
                <a:satMod val="130000"/>
              </a:schemeClr>
            </a:gs>
            <a:gs pos="100000">
              <a:schemeClr val="accent2">
                <a:hueOff val="5400000"/>
                <a:satOff val="0"/>
                <a:lumOff val="166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</a:rPr>
            <a:t>Соціально-моральна</a:t>
          </a:r>
          <a:endParaRPr lang="ru-RU" sz="1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215378" y="4861802"/>
        <a:ext cx="1176064" cy="1176064"/>
      </dsp:txXfrm>
    </dsp:sp>
    <dsp:sp modelId="{E3968D83-9BD5-413C-A343-8ACA7649071E}">
      <dsp:nvSpPr>
        <dsp:cNvPr id="0" name=""/>
        <dsp:cNvSpPr/>
      </dsp:nvSpPr>
      <dsp:spPr>
        <a:xfrm rot="6942857">
          <a:off x="3034960" y="4212657"/>
          <a:ext cx="298962" cy="452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7200000"/>
            <a:satOff val="0"/>
            <a:lumOff val="2222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099262" y="4262732"/>
        <a:ext cx="209273" cy="271436"/>
      </dsp:txXfrm>
    </dsp:sp>
    <dsp:sp modelId="{36AB9330-F292-4FB6-ADF7-C4645A0922B5}">
      <dsp:nvSpPr>
        <dsp:cNvPr id="0" name=""/>
        <dsp:cNvSpPr/>
      </dsp:nvSpPr>
      <dsp:spPr>
        <a:xfrm>
          <a:off x="1865976" y="4618231"/>
          <a:ext cx="1663206" cy="1663206"/>
        </a:xfrm>
        <a:prstGeom prst="ellipse">
          <a:avLst/>
        </a:prstGeom>
        <a:gradFill rotWithShape="0">
          <a:gsLst>
            <a:gs pos="0">
              <a:schemeClr val="accent2">
                <a:hueOff val="7200000"/>
                <a:satOff val="0"/>
                <a:lumOff val="22222"/>
                <a:alphaOff val="0"/>
                <a:shade val="51000"/>
                <a:satMod val="130000"/>
              </a:schemeClr>
            </a:gs>
            <a:gs pos="80000">
              <a:schemeClr val="accent2">
                <a:hueOff val="7200000"/>
                <a:satOff val="0"/>
                <a:lumOff val="22222"/>
                <a:alphaOff val="0"/>
                <a:shade val="93000"/>
                <a:satMod val="130000"/>
              </a:schemeClr>
            </a:gs>
            <a:gs pos="100000">
              <a:schemeClr val="accent2">
                <a:hueOff val="7200000"/>
                <a:satOff val="0"/>
                <a:lumOff val="222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FFC000"/>
              </a:solidFill>
              <a:latin typeface="Arial Black" pitchFamily="34" charset="0"/>
            </a:rPr>
            <a:t>Художньо-естетична</a:t>
          </a:r>
          <a:endParaRPr lang="ru-RU" sz="1400" kern="1200" dirty="0">
            <a:solidFill>
              <a:srgbClr val="FFC000"/>
            </a:solidFill>
          </a:endParaRPr>
        </a:p>
      </dsp:txBody>
      <dsp:txXfrm>
        <a:off x="2109547" y="4861802"/>
        <a:ext cx="1176064" cy="1176064"/>
      </dsp:txXfrm>
    </dsp:sp>
    <dsp:sp modelId="{3A799B93-79AF-4BB6-8A5F-A0ADE4A56AC1}">
      <dsp:nvSpPr>
        <dsp:cNvPr id="0" name=""/>
        <dsp:cNvSpPr/>
      </dsp:nvSpPr>
      <dsp:spPr>
        <a:xfrm rot="10028571">
          <a:off x="2331329" y="3326466"/>
          <a:ext cx="303935" cy="452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9000000"/>
            <a:satOff val="0"/>
            <a:lumOff val="277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2421366" y="3406799"/>
        <a:ext cx="212755" cy="271436"/>
      </dsp:txXfrm>
    </dsp:sp>
    <dsp:sp modelId="{F21758CA-2A4D-4449-AFFB-2365A6FF901C}">
      <dsp:nvSpPr>
        <dsp:cNvPr id="0" name=""/>
        <dsp:cNvSpPr/>
      </dsp:nvSpPr>
      <dsp:spPr>
        <a:xfrm>
          <a:off x="553011" y="2971826"/>
          <a:ext cx="1663206" cy="1663206"/>
        </a:xfrm>
        <a:prstGeom prst="ellipse">
          <a:avLst/>
        </a:prstGeom>
        <a:gradFill rotWithShape="0">
          <a:gsLst>
            <a:gs pos="0">
              <a:schemeClr val="accent2">
                <a:hueOff val="9000000"/>
                <a:satOff val="0"/>
                <a:lumOff val="27777"/>
                <a:alphaOff val="0"/>
                <a:shade val="51000"/>
                <a:satMod val="130000"/>
              </a:schemeClr>
            </a:gs>
            <a:gs pos="80000">
              <a:schemeClr val="accent2">
                <a:hueOff val="9000000"/>
                <a:satOff val="0"/>
                <a:lumOff val="27777"/>
                <a:alphaOff val="0"/>
                <a:shade val="93000"/>
                <a:satMod val="130000"/>
              </a:schemeClr>
            </a:gs>
            <a:gs pos="100000">
              <a:schemeClr val="accent2">
                <a:hueOff val="9000000"/>
                <a:satOff val="0"/>
                <a:lumOff val="277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7030A0"/>
              </a:solidFill>
              <a:latin typeface="Arial Black" pitchFamily="34" charset="0"/>
            </a:rPr>
            <a:t>Емоційно-ціннісна</a:t>
          </a:r>
          <a:endParaRPr lang="ru-RU" sz="1600" kern="1200" dirty="0">
            <a:solidFill>
              <a:srgbClr val="7030A0"/>
            </a:solidFill>
          </a:endParaRPr>
        </a:p>
      </dsp:txBody>
      <dsp:txXfrm>
        <a:off x="796582" y="3215397"/>
        <a:ext cx="1176064" cy="1176064"/>
      </dsp:txXfrm>
    </dsp:sp>
    <dsp:sp modelId="{5EA0E455-DAB2-4095-8CD3-4ED5D971835F}">
      <dsp:nvSpPr>
        <dsp:cNvPr id="0" name=""/>
        <dsp:cNvSpPr/>
      </dsp:nvSpPr>
      <dsp:spPr>
        <a:xfrm rot="13114286">
          <a:off x="2581742" y="2225502"/>
          <a:ext cx="301739" cy="452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0800000"/>
            <a:satOff val="0"/>
            <a:lumOff val="3333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2662389" y="2344200"/>
        <a:ext cx="211217" cy="271436"/>
      </dsp:txXfrm>
    </dsp:sp>
    <dsp:sp modelId="{D026E346-22D7-412F-B93E-592E4AC2439B}">
      <dsp:nvSpPr>
        <dsp:cNvPr id="0" name=""/>
        <dsp:cNvSpPr/>
      </dsp:nvSpPr>
      <dsp:spPr>
        <a:xfrm>
          <a:off x="1021603" y="918792"/>
          <a:ext cx="1663206" cy="1663206"/>
        </a:xfrm>
        <a:prstGeom prst="ellipse">
          <a:avLst/>
        </a:prstGeom>
        <a:gradFill rotWithShape="0">
          <a:gsLst>
            <a:gs pos="0">
              <a:schemeClr val="accent2">
                <a:hueOff val="10800000"/>
                <a:satOff val="0"/>
                <a:lumOff val="33333"/>
                <a:alphaOff val="0"/>
                <a:shade val="51000"/>
                <a:satMod val="130000"/>
              </a:schemeClr>
            </a:gs>
            <a:gs pos="80000">
              <a:schemeClr val="accent2">
                <a:hueOff val="10800000"/>
                <a:satOff val="0"/>
                <a:lumOff val="33333"/>
                <a:alphaOff val="0"/>
                <a:shade val="93000"/>
                <a:satMod val="130000"/>
              </a:schemeClr>
            </a:gs>
            <a:gs pos="100000">
              <a:schemeClr val="accent2">
                <a:hueOff val="10800000"/>
                <a:satOff val="0"/>
                <a:lumOff val="33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>
              <a:solidFill>
                <a:schemeClr val="tx1"/>
              </a:solidFill>
              <a:latin typeface="Arial Black" pitchFamily="34" charset="0"/>
            </a:rPr>
            <a:t>Мовлен-нєва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265174" y="1162363"/>
        <a:ext cx="1176064" cy="1176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6A2AD-704F-471C-AB8D-F2F6BB8822F3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6EE75-342D-4F6E-93C2-94A89DDC7E2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209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6EE75-342D-4F6E-93C2-94A89DDC7E2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72707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08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270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2712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2713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/>
            <a:fld id="{240B9E16-F0CB-4BC6-AA75-537E264E2D24}" type="slidenum">
              <a:rPr lang="ru-RU"/>
              <a:pPr lvl="1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F60C513A-4DC5-4312-A7EA-5CA56561DB2C}" type="slidenum">
              <a:rPr lang="ru-RU"/>
              <a:pPr lvl="1"/>
              <a:t>‹№›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74D06183-408E-4BE4-A28F-0DF23BCD2EC2}" type="slidenum">
              <a:rPr lang="ru-RU"/>
              <a:pPr lvl="1"/>
              <a:t>‹№›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2625" y="609600"/>
            <a:ext cx="8080375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215188" y="644207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2625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99313" y="6148388"/>
            <a:ext cx="1905000" cy="381000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FF9CBACE-C64A-4898-AF62-038039AF0225}" type="slidenum">
              <a:rPr lang="ru-RU"/>
              <a:pPr lvl="1"/>
              <a:t>‹№›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DAF699D-6041-4507-9066-AFC87F46FE05}" type="slidenum">
              <a:rPr lang="ru-RU"/>
              <a:pPr lvl="1"/>
              <a:t>‹№›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DC8C9C1-9046-4D88-8D29-637D1575BD27}" type="slidenum">
              <a:rPr lang="ru-RU"/>
              <a:pPr lvl="1"/>
              <a:t>‹№›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59D9B837-A182-4BF7-8A88-BCB6EDC9DA5E}" type="slidenum">
              <a:rPr lang="ru-RU"/>
              <a:pPr lvl="1"/>
              <a:t>‹№›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20CEE0E9-3C79-4A3B-82E0-48E994CED2F4}" type="slidenum">
              <a:rPr lang="ru-RU"/>
              <a:pPr lvl="1"/>
              <a:t>‹№›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29AFC516-9577-4014-A63D-52848427BC82}" type="slidenum">
              <a:rPr lang="ru-RU"/>
              <a:pPr lvl="1"/>
              <a:t>‹№›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FADB0FF6-41E7-4AB0-89C7-E858E7909C42}" type="slidenum">
              <a:rPr lang="ru-RU"/>
              <a:pPr lvl="1"/>
              <a:t>‹№›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41414077-FB6F-41B1-A718-7B6F4B20B998}" type="slidenum">
              <a:rPr lang="ru-RU"/>
              <a:pPr lvl="1"/>
              <a:t>‹№›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8F70333F-DD6F-4308-8194-DB4C71EDDA12}" type="slidenum">
              <a:rPr lang="ru-RU"/>
              <a:pPr lvl="1"/>
              <a:t>‹№›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71683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684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16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168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 eaLnBrk="1" hangingPunct="1">
              <a:defRPr sz="1400"/>
            </a:lvl2pPr>
          </a:lstStyle>
          <a:p>
            <a:pPr lvl="1"/>
            <a:fld id="{974554EF-553A-40AA-A374-9CBBC3668EEF}" type="slidenum">
              <a:rPr lang="ru-RU"/>
              <a:pPr lvl="1"/>
              <a:t>‹№›</a:t>
            </a:fld>
            <a:endParaRPr lang="ru-RU">
              <a:latin typeface="+mn-lt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55;&#1056;&#1045;&#1047;&#1045;&#1053;&#1058;%20&#1055;&#1054;&#1057;&#1030;&#1041;\&#1053;&#1077;&#1078;&#1085;&#1086;&#1089;&#1090;&#1100;.avi" TargetMode="Externa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H:\&#1055;&#1056;&#1045;&#1047;&#1045;&#1053;&#1058;%20&#1055;&#1054;&#1057;&#1030;&#1041;\&#1055;&#1088;&#1086;&#1097;&#1072;&#1074;&#1072;&#1081;%20&#1085;&#1072;&#1096;%20&#1076;&#1080;&#1090;&#1089;&#1072;&#1076;&#1086;&#1082;.avi" TargetMode="Externa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55;&#1056;&#1045;&#1047;&#1045;&#1053;&#1058;%20&#1055;&#1054;&#1057;&#1030;&#1041;\&#1055;&#1056;&#1054;&#1065;&#1040;&#1042;&#1040;&#1049;%20&#1041;&#1059;&#1050;&#1042;&#1040;&#1056;&#1048;&#1050;&#1059;.avi" TargetMode="Externa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55;&#1056;&#1045;&#1047;&#1045;&#1053;&#1058;%20&#1055;&#1054;&#1057;&#1030;&#1041;\&#1053;&#1077;&#1078;&#1085;&#1086;&#1089;&#1090;&#1100;.avi" TargetMode="Externa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chemeClr val="hlink"/>
                </a:solidFill>
                <a:latin typeface="Bookman Old Style" pitchFamily="18" charset="0"/>
              </a:rPr>
              <a:t> </a:t>
            </a:r>
            <a:r>
              <a:rPr lang="uk-UA" sz="5400" b="1" dirty="0">
                <a:solidFill>
                  <a:schemeClr val="hlink"/>
                </a:solidFill>
                <a:latin typeface="Bookman Old Style" pitchFamily="18" charset="0"/>
              </a:rPr>
              <a:t>  </a:t>
            </a:r>
            <a:endParaRPr lang="ru-RU" sz="5400" b="1" dirty="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4942" y="214290"/>
            <a:ext cx="3714776" cy="1357322"/>
          </a:xfrm>
        </p:spPr>
        <p:txBody>
          <a:bodyPr/>
          <a:lstStyle/>
          <a:p>
            <a:r>
              <a:rPr lang="uk-UA" dirty="0" smtClean="0">
                <a:solidFill>
                  <a:schemeClr val="bg2"/>
                </a:solidFill>
              </a:rPr>
              <a:t>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929322" y="1785926"/>
            <a:ext cx="24495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/>
            <a:endParaRPr lang="ru-RU" sz="28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429256" y="2357430"/>
            <a:ext cx="333214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562" tIns="46038" rIns="182562" bIns="46038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uk-UA" sz="3200" b="1" dirty="0">
              <a:solidFill>
                <a:schemeClr val="bg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500166" y="50004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714348" y="50004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59113" algn="ctr"/>
                <a:tab pos="49911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61" name="Picture 13" descr="3,3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49866"/>
            <a:ext cx="4357717" cy="6222405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</p:pic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4857752" y="1000108"/>
            <a:ext cx="4286248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0"/>
            <a:r>
              <a:rPr lang="ru-RU" sz="3200" i="1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ОРГАНІЗАЦІЯ СВЯТ </a:t>
            </a:r>
            <a:endParaRPr lang="en-US" sz="3200" i="1" kern="10" spc="0" dirty="0" smtClean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  <a:p>
            <a:pPr algn="ctr" rtl="0"/>
            <a:r>
              <a:rPr lang="ru-RU" sz="3200" i="1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ТА РОЗВАГ</a:t>
            </a:r>
            <a:endParaRPr lang="ru-RU" sz="3200" i="1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5072066" y="2643182"/>
            <a:ext cx="3643370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200" i="1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У ДОШКІЛЬНИХ </a:t>
            </a:r>
            <a:endParaRPr lang="en-US" sz="3200" i="1" kern="10" spc="0" dirty="0" smtClean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  <a:p>
            <a:pPr algn="ctr" rtl="0"/>
            <a:r>
              <a:rPr lang="ru-RU" sz="3200" i="1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НАВЧАЛЬНИХ </a:t>
            </a:r>
            <a:endParaRPr lang="en-US" sz="3200" i="1" kern="10" spc="0" dirty="0" smtClean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  <a:p>
            <a:pPr algn="ctr" rtl="0"/>
            <a:r>
              <a:rPr lang="ru-RU" sz="3200" i="1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ЗАКЛАДАХ</a:t>
            </a:r>
            <a:endParaRPr lang="ru-RU" sz="3200" i="1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68" name="WordArt 20"/>
          <p:cNvSpPr>
            <a:spLocks noChangeArrowheads="1" noChangeShapeType="1" noTextEdit="1"/>
          </p:cNvSpPr>
          <p:nvPr/>
        </p:nvSpPr>
        <p:spPr bwMode="auto">
          <a:xfrm>
            <a:off x="5786446" y="285728"/>
            <a:ext cx="1928826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231"/>
              </a:avLst>
            </a:prstTxWarp>
          </a:bodyPr>
          <a:lstStyle/>
          <a:p>
            <a:pPr algn="ctr" rtl="0"/>
            <a:r>
              <a:rPr lang="ru-RU" sz="2800" i="1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І. </a:t>
            </a:r>
            <a:r>
              <a:rPr lang="ru-RU" sz="2800" i="1" kern="10" spc="0" dirty="0" err="1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Дубровіна</a:t>
            </a:r>
            <a:endParaRPr lang="ru-RU" sz="2800" i="1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14942" y="5143512"/>
            <a:ext cx="36433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rgbClr val="FFFF00"/>
                </a:solidFill>
                <a:latin typeface="+mn-lt"/>
                <a:cs typeface="Aharoni" pitchFamily="2" charset="-79"/>
              </a:rPr>
              <a:t>НАВЧАЛЬНО-</a:t>
            </a:r>
            <a:endParaRPr lang="en-US" sz="2800" b="1" dirty="0" smtClean="0">
              <a:solidFill>
                <a:srgbClr val="FFFF00"/>
              </a:solidFill>
              <a:latin typeface="+mn-lt"/>
              <a:cs typeface="Aharoni" pitchFamily="2" charset="-79"/>
            </a:endParaRPr>
          </a:p>
          <a:p>
            <a:pPr lvl="0" algn="ctr"/>
            <a:r>
              <a:rPr lang="uk-UA" sz="2800" b="1" dirty="0" smtClean="0">
                <a:solidFill>
                  <a:srgbClr val="FFFF00"/>
                </a:solidFill>
                <a:latin typeface="+mn-lt"/>
                <a:cs typeface="Aharoni" pitchFamily="2" charset="-79"/>
              </a:rPr>
              <a:t>МЕТОДИЧНИЙ ПОСІБНИК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4071966" cy="1584314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00B050"/>
                </a:solidFill>
                <a:latin typeface="+mn-lt"/>
              </a:rPr>
              <a:t>Зміст третього розділу </a:t>
            </a:r>
            <a:r>
              <a:rPr lang="uk-UA" sz="3200" dirty="0" err="1" smtClean="0">
                <a:solidFill>
                  <a:srgbClr val="00B050"/>
                </a:solidFill>
                <a:latin typeface="+mn-lt"/>
              </a:rPr>
              <a:t>“Весняні</a:t>
            </a:r>
            <a:r>
              <a:rPr lang="uk-UA" sz="32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uk-UA" sz="3200" dirty="0" err="1" smtClean="0">
                <a:solidFill>
                  <a:srgbClr val="00B050"/>
                </a:solidFill>
                <a:latin typeface="+mn-lt"/>
              </a:rPr>
              <a:t>сценарії</a:t>
            </a:r>
            <a:r>
              <a:rPr lang="uk-UA" sz="3200" dirty="0" err="1" smtClean="0">
                <a:solidFill>
                  <a:srgbClr val="00B050"/>
                </a:solidFill>
              </a:rPr>
              <a:t>”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3143249"/>
            <a:ext cx="4071966" cy="2000264"/>
          </a:xfrm>
        </p:spPr>
        <p:txBody>
          <a:bodyPr/>
          <a:lstStyle/>
          <a:p>
            <a:pPr marL="457200" indent="-457200">
              <a:lnSpc>
                <a:spcPct val="100000"/>
              </a:lnSpc>
            </a:pPr>
            <a:r>
              <a:rPr lang="uk-UA" sz="2400" b="1" dirty="0" smtClean="0">
                <a:solidFill>
                  <a:srgbClr val="92D050"/>
                </a:solidFill>
              </a:rPr>
              <a:t>1.Здраствуй, весняночко! </a:t>
            </a:r>
          </a:p>
          <a:p>
            <a:pPr marL="457200" indent="-457200">
              <a:lnSpc>
                <a:spcPct val="100000"/>
              </a:lnSpc>
            </a:pPr>
            <a:r>
              <a:rPr lang="uk-UA" sz="2400" b="1" dirty="0" smtClean="0">
                <a:solidFill>
                  <a:srgbClr val="92D050"/>
                </a:solidFill>
              </a:rPr>
              <a:t>2. Фея вітає мам зі святом.</a:t>
            </a:r>
          </a:p>
          <a:p>
            <a:pPr marL="358775" indent="-358775">
              <a:lnSpc>
                <a:spcPct val="100000"/>
              </a:lnSpc>
            </a:pPr>
            <a:r>
              <a:rPr lang="uk-UA" sz="2400" b="1" dirty="0" smtClean="0">
                <a:solidFill>
                  <a:srgbClr val="92D050"/>
                </a:solidFill>
              </a:rPr>
              <a:t>3. Муха – Цокотуха на весняній галявині.</a:t>
            </a:r>
          </a:p>
          <a:p>
            <a:pPr>
              <a:lnSpc>
                <a:spcPct val="100000"/>
              </a:lnSpc>
            </a:pPr>
            <a:r>
              <a:rPr lang="uk-UA" sz="2400" b="1" dirty="0" smtClean="0">
                <a:solidFill>
                  <a:srgbClr val="92D050"/>
                </a:solidFill>
              </a:rPr>
              <a:t>4. Веселковий </a:t>
            </a:r>
            <a:r>
              <a:rPr lang="uk-UA" sz="2400" b="1" dirty="0" err="1" smtClean="0">
                <a:solidFill>
                  <a:srgbClr val="92D050"/>
                </a:solidFill>
              </a:rPr>
              <a:t>дивограй</a:t>
            </a:r>
            <a:r>
              <a:rPr lang="uk-UA" sz="2400" b="1" dirty="0" smtClean="0">
                <a:solidFill>
                  <a:srgbClr val="92D050"/>
                </a:solidFill>
              </a:rPr>
              <a:t>! </a:t>
            </a:r>
          </a:p>
        </p:txBody>
      </p:sp>
      <p:grpSp>
        <p:nvGrpSpPr>
          <p:cNvPr id="5" name="Содержимое 4"/>
          <p:cNvGrpSpPr>
            <a:grpSpLocks noGrp="1"/>
          </p:cNvGrpSpPr>
          <p:nvPr/>
        </p:nvGrpSpPr>
        <p:grpSpPr>
          <a:xfrm rot="19650284">
            <a:off x="4352439" y="101973"/>
            <a:ext cx="5395066" cy="6135726"/>
            <a:chOff x="6530106" y="3267914"/>
            <a:chExt cx="4607062" cy="3505872"/>
          </a:xfrm>
        </p:grpSpPr>
        <p:pic>
          <p:nvPicPr>
            <p:cNvPr id="6" name="Picture 5" descr="d7a19f331d52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49716">
              <a:off x="6530106" y="3267914"/>
              <a:ext cx="3770546" cy="3505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rot="1949716">
              <a:off x="7531327" y="3483024"/>
              <a:ext cx="3605841" cy="1107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4000" b="1" i="0" u="none" strike="noStrike" cap="none" normalizeH="0" baseline="0" dirty="0" smtClean="0">
                  <a:ln>
                    <a:noFill/>
                  </a:ln>
                  <a:solidFill>
                    <a:srgbClr val="92D050"/>
                  </a:solidFill>
                  <a:effectLst/>
                  <a:latin typeface="Monotype Corsiva" pitchFamily="66" charset="0"/>
                  <a:ea typeface="Times New Roman" pitchFamily="18" charset="0"/>
                </a:rPr>
                <a:t>СЦЕНАРІЇ ВЕСНЯНИХ</a:t>
              </a:r>
              <a:endPara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4000" b="1" i="0" u="none" strike="noStrike" cap="none" normalizeH="0" baseline="0" dirty="0" smtClean="0">
                  <a:ln>
                    <a:noFill/>
                  </a:ln>
                  <a:solidFill>
                    <a:srgbClr val="92D050"/>
                  </a:solidFill>
                  <a:effectLst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СВЯТ</a:t>
              </a:r>
              <a:r>
                <a: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92D050"/>
                  </a:solidFill>
                  <a:effectLst/>
                  <a:latin typeface="Arial" pitchFamily="34" charset="0"/>
                </a:rPr>
                <a:t> </a:t>
              </a:r>
            </a:p>
          </p:txBody>
        </p:sp>
      </p:grp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3757610" cy="1512876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+mn-lt"/>
              </a:rPr>
              <a:t>Зміст  четвертого розділу </a:t>
            </a:r>
            <a:r>
              <a:rPr lang="uk-UA" sz="3200" dirty="0" err="1" smtClean="0">
                <a:solidFill>
                  <a:srgbClr val="FF0000"/>
                </a:solidFill>
                <a:latin typeface="+mn-lt"/>
              </a:rPr>
              <a:t>“Сценарії</a:t>
            </a:r>
            <a:r>
              <a:rPr lang="uk-UA" sz="3200" dirty="0" smtClean="0">
                <a:solidFill>
                  <a:srgbClr val="FF0000"/>
                </a:solidFill>
                <a:latin typeface="+mn-lt"/>
              </a:rPr>
              <a:t> випускних </a:t>
            </a:r>
            <a:r>
              <a:rPr lang="uk-UA" sz="3200" dirty="0" err="1" smtClean="0">
                <a:solidFill>
                  <a:srgbClr val="FF0000"/>
                </a:solidFill>
                <a:latin typeface="+mn-lt"/>
              </a:rPr>
              <a:t>свят”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2571745"/>
            <a:ext cx="3786214" cy="2643206"/>
          </a:xfrm>
        </p:spPr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uk-UA" sz="2400" b="1" dirty="0" smtClean="0"/>
              <a:t>1. В країну Знань підемо я і ти! </a:t>
            </a:r>
          </a:p>
          <a:p>
            <a:pPr marL="358775" indent="-358775">
              <a:lnSpc>
                <a:spcPct val="100000"/>
              </a:lnSpc>
            </a:pPr>
            <a:r>
              <a:rPr lang="uk-UA" sz="2400" b="1" dirty="0" smtClean="0"/>
              <a:t>2.  Магістр запрошує на бал.</a:t>
            </a:r>
          </a:p>
          <a:p>
            <a:pPr marL="358775" indent="-358775">
              <a:lnSpc>
                <a:spcPct val="100000"/>
              </a:lnSpc>
            </a:pPr>
            <a:r>
              <a:rPr lang="uk-UA" sz="2400" b="1" dirty="0" smtClean="0"/>
              <a:t>3. Здійснення дитячих мрій.</a:t>
            </a:r>
          </a:p>
          <a:p>
            <a:pPr marL="358775" indent="-358775">
              <a:lnSpc>
                <a:spcPct val="100000"/>
              </a:lnSpc>
            </a:pPr>
            <a:r>
              <a:rPr lang="uk-UA" sz="2400" b="1" dirty="0" smtClean="0"/>
              <a:t>4. Незвичайні пригоди випускників.</a:t>
            </a:r>
          </a:p>
        </p:txBody>
      </p:sp>
      <p:pic>
        <p:nvPicPr>
          <p:cNvPr id="5" name="Picture 4" descr="eca0dfdfeee4"/>
          <p:cNvPicPr>
            <a:picLocks noGrp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4826" y="285728"/>
            <a:ext cx="471345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00562" y="428605"/>
            <a:ext cx="4214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uk-UA" sz="3200" b="1" dirty="0" smtClean="0">
                <a:solidFill>
                  <a:srgbClr val="FFFFFF"/>
                </a:solidFill>
                <a:latin typeface="Monotype Corsiva" pitchFamily="66" charset="0"/>
                <a:ea typeface="Times New Roman" pitchFamily="18" charset="0"/>
              </a:rPr>
              <a:t>СЦЕНАРІЇ ВИПУСКНИХ</a:t>
            </a:r>
            <a:endParaRPr lang="ru-RU" sz="3200" b="1" dirty="0" smtClean="0">
              <a:solidFill>
                <a:srgbClr val="FFFFFF"/>
              </a:solidFill>
              <a:latin typeface="Arial" pitchFamily="34" charset="0"/>
            </a:endParaRPr>
          </a:p>
          <a:p>
            <a:pPr lvl="0" algn="ctr"/>
            <a:r>
              <a:rPr lang="uk-UA" sz="3200" b="1" dirty="0" smtClean="0">
                <a:solidFill>
                  <a:srgbClr val="FFFFFF"/>
                </a:solidFill>
                <a:latin typeface="Monotype Corsiva" pitchFamily="66" charset="0"/>
                <a:ea typeface="Times New Roman" pitchFamily="18" charset="0"/>
              </a:rPr>
              <a:t>СВЯТ</a:t>
            </a:r>
            <a:endParaRPr lang="uk-UA" sz="3200" b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642918"/>
            <a:ext cx="8080375" cy="1143000"/>
          </a:xfrm>
        </p:spPr>
        <p:txBody>
          <a:bodyPr/>
          <a:lstStyle/>
          <a:p>
            <a:r>
              <a:rPr lang="uk-UA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Види музичної діяльності в структурі побудови сценарію: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2625" y="2500306"/>
            <a:ext cx="7675589" cy="359569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b="1" dirty="0" smtClean="0">
                <a:solidFill>
                  <a:srgbClr val="FFFF00"/>
                </a:solidFill>
                <a:latin typeface="Arial Black" pitchFamily="34" charset="0"/>
              </a:rPr>
              <a:t>Вокально-хорова творчість;</a:t>
            </a:r>
          </a:p>
          <a:p>
            <a:pPr>
              <a:buFont typeface="Wingdings" pitchFamily="2" charset="2"/>
              <a:buChar char="v"/>
            </a:pPr>
            <a:r>
              <a:rPr lang="uk-UA" b="1" dirty="0" smtClean="0">
                <a:solidFill>
                  <a:srgbClr val="FFFF00"/>
                </a:solidFill>
                <a:latin typeface="Arial Black" pitchFamily="34" charset="0"/>
              </a:rPr>
              <a:t>Танцювальна творчість;</a:t>
            </a:r>
          </a:p>
          <a:p>
            <a:pPr>
              <a:buFont typeface="Wingdings" pitchFamily="2" charset="2"/>
              <a:buChar char="v"/>
            </a:pPr>
            <a:r>
              <a:rPr lang="uk-UA" b="1" dirty="0" smtClean="0">
                <a:solidFill>
                  <a:srgbClr val="FFFF00"/>
                </a:solidFill>
                <a:latin typeface="Arial Black" pitchFamily="34" charset="0"/>
              </a:rPr>
              <a:t>Гра у дитячому оркестрі;</a:t>
            </a:r>
          </a:p>
          <a:p>
            <a:pPr>
              <a:buFont typeface="Wingdings" pitchFamily="2" charset="2"/>
              <a:buChar char="v"/>
            </a:pPr>
            <a:r>
              <a:rPr lang="uk-UA" b="1" dirty="0" smtClean="0">
                <a:solidFill>
                  <a:srgbClr val="FFFF00"/>
                </a:solidFill>
                <a:latin typeface="Arial Black" pitchFamily="34" charset="0"/>
              </a:rPr>
              <a:t>Ігрова діяльність;</a:t>
            </a:r>
          </a:p>
          <a:p>
            <a:pPr>
              <a:buFont typeface="Wingdings" pitchFamily="2" charset="2"/>
              <a:buChar char="v"/>
            </a:pPr>
            <a:r>
              <a:rPr lang="uk-UA" b="1" dirty="0" smtClean="0">
                <a:solidFill>
                  <a:srgbClr val="FFFF00"/>
                </a:solidFill>
                <a:latin typeface="Arial Black" pitchFamily="34" charset="0"/>
              </a:rPr>
              <a:t>Театральні мініатюри;</a:t>
            </a:r>
          </a:p>
          <a:p>
            <a:pPr>
              <a:buFont typeface="Wingdings" pitchFamily="2" charset="2"/>
              <a:buChar char="v"/>
            </a:pPr>
            <a:r>
              <a:rPr lang="uk-UA" b="1" dirty="0" smtClean="0">
                <a:solidFill>
                  <a:srgbClr val="FFFF00"/>
                </a:solidFill>
                <a:latin typeface="Arial Black" pitchFamily="34" charset="0"/>
              </a:rPr>
              <a:t>Сольні  виступи.</a:t>
            </a:r>
            <a:endParaRPr lang="ru-RU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Дидактична структура побудови сценарію:</a:t>
            </a:r>
            <a:r>
              <a:rPr lang="uk-UA" b="1" dirty="0" smtClean="0">
                <a:solidFill>
                  <a:srgbClr val="FFFF00"/>
                </a:solidFill>
              </a:rPr>
              <a:t/>
            </a:r>
            <a:br>
              <a:rPr lang="uk-UA" b="1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2625" y="1428736"/>
            <a:ext cx="7772400" cy="4667264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ClrTx/>
              <a:buSzTx/>
              <a:buNone/>
              <a:tabLst>
                <a:tab pos="304800" algn="l"/>
              </a:tabLst>
            </a:pPr>
            <a:r>
              <a:rPr lang="uk-UA" sz="2400" b="1" dirty="0" smtClean="0">
                <a:ea typeface="Times New Roman" pitchFamily="18" charset="0"/>
                <a:cs typeface="Arial" pitchFamily="34" charset="0"/>
              </a:rPr>
              <a:t>ВЕСНЯНЕ СВЯТО </a:t>
            </a:r>
            <a:r>
              <a:rPr lang="uk-UA" sz="2400" dirty="0" smtClean="0">
                <a:ea typeface="Times New Roman" pitchFamily="18" charset="0"/>
                <a:cs typeface="Arial" pitchFamily="34" charset="0"/>
              </a:rPr>
              <a:t>"</a:t>
            </a:r>
            <a:r>
              <a:rPr lang="uk-UA" sz="2400" b="1" dirty="0" smtClean="0">
                <a:ea typeface="Times New Roman" pitchFamily="18" charset="0"/>
                <a:cs typeface="Arial" pitchFamily="34" charset="0"/>
              </a:rPr>
              <a:t>ВЕСЕЛКОВИЙ ДИВОГРАЙ</a:t>
            </a:r>
            <a:r>
              <a:rPr lang="uk-UA" sz="2400" dirty="0" smtClean="0">
                <a:ea typeface="Times New Roman" pitchFamily="18" charset="0"/>
                <a:cs typeface="Arial" pitchFamily="34" charset="0"/>
              </a:rPr>
              <a:t>"</a:t>
            </a:r>
            <a:endParaRPr lang="uk-UA" sz="2400" i="1" dirty="0" smtClean="0">
              <a:ea typeface="Times New Roman" pitchFamily="18" charset="0"/>
              <a:cs typeface="Arial" pitchFamily="34" charset="0"/>
            </a:endParaRPr>
          </a:p>
          <a:p>
            <a:pPr marL="0" lvl="0" indent="0"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  <a:tabLst>
                <a:tab pos="304800" algn="l"/>
              </a:tabLst>
            </a:pPr>
            <a:r>
              <a:rPr lang="uk-UA" sz="2400" i="1" dirty="0" smtClean="0">
                <a:ea typeface="Times New Roman" pitchFamily="18" charset="0"/>
                <a:cs typeface="Arial" pitchFamily="34" charset="0"/>
              </a:rPr>
              <a:t>Для дітей 5-6 років</a:t>
            </a:r>
          </a:p>
          <a:p>
            <a:pPr marL="0" lvl="0" indent="0"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  <a:tabLst>
                <a:tab pos="304800" algn="l"/>
              </a:tabLst>
            </a:pPr>
            <a:endParaRPr lang="ru-RU" sz="2400" dirty="0" smtClean="0">
              <a:cs typeface="Arial" pitchFamily="34" charset="0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  <a:tabLst>
                <a:tab pos="304800" algn="l"/>
              </a:tabLst>
            </a:pPr>
            <a:r>
              <a:rPr lang="uk-UA" sz="2400" b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Мета: </a:t>
            </a:r>
            <a:r>
              <a:rPr lang="uk-UA" sz="2400" i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uk-UA" sz="2400" dirty="0" smtClean="0">
                <a:ea typeface="Times New Roman" pitchFamily="18" charset="0"/>
                <a:cs typeface="Arial" pitchFamily="34" charset="0"/>
              </a:rPr>
              <a:t>узагальнювати знання дітей про родину, </a:t>
            </a:r>
            <a:r>
              <a:rPr lang="uk-UA" sz="2800" dirty="0" smtClean="0">
                <a:ea typeface="Times New Roman" pitchFamily="18" charset="0"/>
                <a:cs typeface="Arial" pitchFamily="34" charset="0"/>
              </a:rPr>
              <a:t>сім’ю, родинні традиції, формувати уявлення про природу, довкілля; сприяти пізнавальній активності дітей, розвитку уваги, спостережливості, пам’яті, творчих здібностей, формуванню основ естетичної культури; вчити дітей дбайливо ставитись до батьків, виховувати у дітей любов та повагу до своєї родини, високі морально-етичні якості.</a:t>
            </a:r>
            <a:endParaRPr lang="ru-RU" sz="2800" dirty="0" smtClean="0"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800" b="1" dirty="0" smtClean="0">
                <a:solidFill>
                  <a:srgbClr val="FFFF00"/>
                </a:solidFill>
              </a:rPr>
              <a:t>Дидактична структура побудови сценарію:</a:t>
            </a:r>
            <a:endParaRPr lang="ru-RU" sz="3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2625" y="1857364"/>
            <a:ext cx="7772400" cy="4238636"/>
          </a:xfrm>
        </p:spPr>
        <p:txBody>
          <a:bodyPr/>
          <a:lstStyle/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  <a:tabLst>
                <a:tab pos="304800" algn="l"/>
              </a:tabLst>
            </a:pPr>
            <a:r>
              <a:rPr lang="uk-UA" sz="2400" b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Наочне оформлення</a:t>
            </a:r>
            <a:r>
              <a:rPr lang="uk-UA" sz="2400" b="1" dirty="0" smtClean="0">
                <a:ea typeface="Times New Roman" pitchFamily="18" charset="0"/>
                <a:cs typeface="Arial" pitchFamily="34" charset="0"/>
              </a:rPr>
              <a:t>:</a:t>
            </a:r>
            <a:r>
              <a:rPr lang="uk-UA" sz="2400" dirty="0" smtClean="0">
                <a:ea typeface="Times New Roman" pitchFamily="18" charset="0"/>
                <a:cs typeface="Arial" pitchFamily="34" charset="0"/>
              </a:rPr>
              <a:t> декорація весняного гаю, річки, галявини, квіти у вазах, кольорові кульки, дитячі малюнки (подарунки для батьків).</a:t>
            </a:r>
            <a:endParaRPr lang="ru-RU" sz="2400" dirty="0" smtClean="0">
              <a:cs typeface="Arial" pitchFamily="34" charset="0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  <a:tabLst>
                <a:tab pos="304800" algn="l"/>
              </a:tabLst>
            </a:pPr>
            <a:r>
              <a:rPr lang="uk-UA" sz="2400" b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Музичне оформлення</a:t>
            </a:r>
            <a:r>
              <a:rPr lang="uk-UA" sz="2400" b="1" dirty="0" smtClean="0">
                <a:ea typeface="Times New Roman" pitchFamily="18" charset="0"/>
                <a:cs typeface="Arial" pitchFamily="34" charset="0"/>
              </a:rPr>
              <a:t>: </a:t>
            </a:r>
            <a:r>
              <a:rPr lang="uk-UA" sz="2400" dirty="0" err="1" smtClean="0">
                <a:ea typeface="Times New Roman" pitchFamily="18" charset="0"/>
                <a:cs typeface="Arial" pitchFamily="34" charset="0"/>
              </a:rPr>
              <a:t>аудіозапис</a:t>
            </a:r>
            <a:r>
              <a:rPr lang="uk-UA" sz="2400" dirty="0" smtClean="0">
                <a:ea typeface="Times New Roman" pitchFamily="18" charset="0"/>
                <a:cs typeface="Arial" pitchFamily="34" charset="0"/>
              </a:rPr>
              <a:t> пісень "Рушничок", сл. А.Малишка, "Маленька країна",               сл. і муз. І.Ніколаєва, "Пісня друзів", муз. Г.Гладкова, кращі зразки дитячих пісень про маму, бабусю, родину за вибором музичного керівника.</a:t>
            </a:r>
            <a:endParaRPr lang="ru-RU" sz="2400" dirty="0" smtClean="0">
              <a:cs typeface="Arial" pitchFamily="34" charset="0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  <a:tabLst>
                <a:tab pos="304800" algn="l"/>
              </a:tabLst>
            </a:pPr>
            <a:r>
              <a:rPr lang="uk-UA" sz="2400" b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Обладнання</a:t>
            </a:r>
            <a:r>
              <a:rPr lang="uk-UA" sz="2400" b="1" i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:</a:t>
            </a:r>
            <a:r>
              <a:rPr lang="uk-UA" sz="2400" b="1" i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uk-UA" sz="2400" dirty="0" smtClean="0">
                <a:ea typeface="Times New Roman" pitchFamily="18" charset="0"/>
                <a:cs typeface="Arial" pitchFamily="34" charset="0"/>
              </a:rPr>
              <a:t>мольберт, пензлик, весняна картина у рамці, скриня (у якій будуть зберігатися дитячі </a:t>
            </a:r>
            <a:r>
              <a:rPr lang="uk-UA" sz="2400" dirty="0" err="1" smtClean="0">
                <a:ea typeface="Times New Roman" pitchFamily="18" charset="0"/>
                <a:cs typeface="Arial" pitchFamily="34" charset="0"/>
              </a:rPr>
              <a:t>поробки</a:t>
            </a:r>
            <a:r>
              <a:rPr lang="uk-UA" sz="2400" dirty="0" smtClean="0">
                <a:ea typeface="Times New Roman" pitchFamily="18" charset="0"/>
                <a:cs typeface="Arial" pitchFamily="34" charset="0"/>
              </a:rPr>
              <a:t>), гірлянди весняних штучних квітів (20 шт.), </a:t>
            </a:r>
            <a:r>
              <a:rPr lang="uk-UA" sz="2400" dirty="0" err="1" smtClean="0">
                <a:ea typeface="Times New Roman" pitchFamily="18" charset="0"/>
                <a:cs typeface="Arial" pitchFamily="34" charset="0"/>
              </a:rPr>
              <a:t>маракаси</a:t>
            </a:r>
            <a:r>
              <a:rPr lang="uk-UA" sz="2400" dirty="0" smtClean="0">
                <a:ea typeface="Times New Roman" pitchFamily="18" charset="0"/>
                <a:cs typeface="Arial" pitchFamily="34" charset="0"/>
              </a:rPr>
              <a:t> (10 шт.), віночки (8 шт.), гілки верби (4 шт.).</a:t>
            </a:r>
            <a:endParaRPr lang="ru-RU" sz="2400" dirty="0" smtClean="0">
              <a:cs typeface="Arial" pitchFamily="34" charset="0"/>
            </a:endParaRPr>
          </a:p>
          <a:p>
            <a:endParaRPr lang="ru-RU" sz="24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800" b="1" dirty="0" smtClean="0">
                <a:solidFill>
                  <a:srgbClr val="FFFF00"/>
                </a:solidFill>
              </a:rPr>
              <a:t>Дидактична структура побудови сценарію:</a:t>
            </a:r>
            <a:endParaRPr lang="ru-RU" sz="3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  <a:tabLst>
                <a:tab pos="304800" algn="l"/>
              </a:tabLst>
            </a:pPr>
            <a:r>
              <a:rPr lang="uk-UA" sz="2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Реквізити для ігор</a:t>
            </a:r>
            <a:r>
              <a:rPr lang="uk-UA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обручі (3 шт.), букети квітів трьох видів: блакитні, жовті, червоні (30 шт.).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  <a:tabLst>
                <a:tab pos="304800" algn="l"/>
              </a:tabLst>
            </a:pPr>
            <a:r>
              <a:rPr lang="uk-UA" sz="2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Коментар</a:t>
            </a:r>
            <a:r>
              <a:rPr lang="uk-UA" sz="2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діти заздалегідь вивчають з вихователями вірші про маму, тата, бабусю, готують малюнки. На захід потрібно запросити родини вихованців (матерів, батьків, бабусь, дідусів).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  <a:tabLst>
                <a:tab pos="304800" algn="l"/>
              </a:tabLst>
            </a:pPr>
            <a:r>
              <a:rPr lang="uk-UA" sz="2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Дійові особи:</a:t>
            </a:r>
            <a:r>
              <a:rPr lang="uk-UA" sz="2400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дорослі – Ведуча, Чарівниця квіткової долини; діти – дівчинка Маша, вербиченьки, струмочки, ельфи, весняні квіти, Сонечко-художник, Соловей, ангели.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080375" cy="2500330"/>
          </a:xfrm>
        </p:spPr>
        <p:txBody>
          <a:bodyPr/>
          <a:lstStyle/>
          <a:p>
            <a:pPr algn="ctr"/>
            <a:r>
              <a:rPr lang="uk-UA" sz="6000" b="1" dirty="0" smtClean="0">
                <a:latin typeface="+mn-lt"/>
              </a:rPr>
              <a:t>Презентація авторського дитячого свята </a:t>
            </a:r>
            <a:endParaRPr lang="ru-RU" sz="60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57222" y="3429000"/>
            <a:ext cx="96988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“НЕЗВИЧАЙНІ ПРИГОДИ ВИПУСКНИКІВ”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642918"/>
            <a:ext cx="6500858" cy="1357322"/>
          </a:xfrm>
        </p:spPr>
        <p:txBody>
          <a:bodyPr/>
          <a:lstStyle/>
          <a:p>
            <a:pPr algn="ctr"/>
            <a:r>
              <a:rPr lang="uk-UA" sz="4000" b="1" dirty="0" smtClean="0">
                <a:latin typeface="Arial Black" pitchFamily="34" charset="0"/>
              </a:rPr>
              <a:t>Танцювальна творчість</a:t>
            </a:r>
            <a:endParaRPr lang="ru-RU" sz="4000" b="1" dirty="0">
              <a:latin typeface="Arial Black" pitchFamily="34" charset="0"/>
            </a:endParaRPr>
          </a:p>
        </p:txBody>
      </p:sp>
      <p:pic>
        <p:nvPicPr>
          <p:cNvPr id="8" name="Нежность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5984" y="2357430"/>
            <a:ext cx="4929222" cy="3696916"/>
          </a:xfrm>
          <a:prstGeom prst="rect">
            <a:avLst/>
          </a:prstGeom>
        </p:spPr>
      </p:pic>
      <p:pic>
        <p:nvPicPr>
          <p:cNvPr id="4" name="Рисунок 3" descr="1266940001_75830898_1---Sony-HD-1000E-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818" y="2357431"/>
            <a:ext cx="1011391" cy="71438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428604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92D050"/>
                </a:solidFill>
                <a:latin typeface="Arial Black" pitchFamily="34" charset="0"/>
              </a:rPr>
              <a:t>Дитяча поезія</a:t>
            </a:r>
            <a:endParaRPr lang="ru-RU" sz="4000" dirty="0"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28728" y="1928802"/>
            <a:ext cx="70009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3200" b="1" dirty="0" smtClean="0"/>
              <a:t>Прощай, дитинства любий світ,</a:t>
            </a:r>
            <a:endParaRPr lang="ru-RU" sz="3200" b="1" dirty="0" smtClean="0"/>
          </a:p>
          <a:p>
            <a:r>
              <a:rPr lang="uk-UA" sz="3200" b="1" dirty="0" smtClean="0"/>
              <a:t>Нас жде життя цікаве, нове,</a:t>
            </a:r>
            <a:endParaRPr lang="ru-RU" sz="3200" b="1" dirty="0" smtClean="0"/>
          </a:p>
          <a:p>
            <a:r>
              <a:rPr lang="uk-UA" sz="3200" b="1" dirty="0" smtClean="0"/>
              <a:t>До навчання сьогодні всіх</a:t>
            </a:r>
            <a:endParaRPr lang="ru-RU" sz="3200" b="1" dirty="0" smtClean="0"/>
          </a:p>
          <a:p>
            <a:r>
              <a:rPr lang="uk-UA" sz="3200" b="1" dirty="0" smtClean="0"/>
              <a:t>Ласкаво просить рідна школа.</a:t>
            </a:r>
            <a:endParaRPr lang="ru-RU" sz="3200" b="1" dirty="0" smtClean="0"/>
          </a:p>
          <a:p>
            <a:r>
              <a:rPr lang="uk-UA" sz="3200" b="1" dirty="0" smtClean="0"/>
              <a:t>Тож пробачте сьогодні за все:</a:t>
            </a:r>
            <a:endParaRPr lang="ru-RU" sz="3200" b="1" dirty="0" smtClean="0"/>
          </a:p>
          <a:p>
            <a:r>
              <a:rPr lang="uk-UA" sz="3200" b="1" dirty="0" smtClean="0"/>
              <a:t>Жарти, витівки наші невдалі,</a:t>
            </a:r>
            <a:endParaRPr lang="ru-RU" sz="3200" b="1" dirty="0" smtClean="0"/>
          </a:p>
          <a:p>
            <a:r>
              <a:rPr lang="uk-UA" sz="3200" b="1" dirty="0" smtClean="0"/>
              <a:t>Нас життя вже на крилах несе</a:t>
            </a:r>
            <a:endParaRPr lang="ru-RU" sz="3200" b="1" dirty="0" smtClean="0"/>
          </a:p>
          <a:p>
            <a:r>
              <a:rPr lang="uk-UA" sz="3200" b="1" dirty="0" smtClean="0"/>
              <a:t>В невідомі, незвідані далі!</a:t>
            </a:r>
            <a:endParaRPr lang="ru-RU" sz="3200" b="1" dirty="0" smtClean="0"/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285728"/>
            <a:ext cx="8356629" cy="1168386"/>
          </a:xfrm>
        </p:spPr>
        <p:txBody>
          <a:bodyPr/>
          <a:lstStyle/>
          <a:p>
            <a:pPr algn="ctr"/>
            <a:r>
              <a:rPr lang="uk-UA" sz="4000" b="1" dirty="0" smtClean="0">
                <a:latin typeface="Arial Black" pitchFamily="34" charset="0"/>
              </a:rPr>
              <a:t>Вокально-хорова творчість</a:t>
            </a:r>
            <a:endParaRPr lang="ru-RU" sz="4000" b="1" dirty="0">
              <a:latin typeface="Arial Black" pitchFamily="34" charset="0"/>
            </a:endParaRPr>
          </a:p>
        </p:txBody>
      </p:sp>
      <p:pic>
        <p:nvPicPr>
          <p:cNvPr id="5" name="Прощавай наш дитсадок.avi">
            <a:hlinkClick r:id="" action="ppaction://media"/>
          </p:cNvPr>
          <p:cNvPicPr>
            <a:picLocks noGrp="1" noRot="1" noChangeAspect="1"/>
          </p:cNvPicPr>
          <p:nvPr>
            <p:ph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7356" y="1643050"/>
            <a:ext cx="5929354" cy="4447016"/>
          </a:xfrm>
          <a:prstGeom prst="rect">
            <a:avLst/>
          </a:prstGeom>
        </p:spPr>
      </p:pic>
      <p:pic>
        <p:nvPicPr>
          <p:cNvPr id="4" name="Рисунок 3" descr="1266940001_75830898_1---Sony-HD-1000E-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578" y="1643050"/>
            <a:ext cx="1011391" cy="71438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285728"/>
            <a:ext cx="8080375" cy="1466872"/>
          </a:xfrm>
        </p:spPr>
        <p:txBody>
          <a:bodyPr/>
          <a:lstStyle/>
          <a:p>
            <a:r>
              <a:rPr lang="uk-UA" b="1" dirty="0" smtClean="0"/>
              <a:t> Спрямованість видання: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2625" y="1714488"/>
            <a:ext cx="7772400" cy="4381512"/>
          </a:xfrm>
        </p:spPr>
        <p:txBody>
          <a:bodyPr/>
          <a:lstStyle/>
          <a:p>
            <a:r>
              <a:rPr lang="uk-UA" sz="4000" b="1" dirty="0" smtClean="0"/>
              <a:t>Посібник адресовано музичним керівникам, спеціалістам мистецького циклу, вихователям, методистам дошкільних навчальних закладів, викладачам і методичним працівникам, які працюють у системі ППО</a:t>
            </a:r>
            <a:r>
              <a:rPr lang="uk-UA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42910" y="2428868"/>
            <a:ext cx="7929618" cy="4214842"/>
            <a:chOff x="785786" y="2428868"/>
            <a:chExt cx="7929618" cy="4214842"/>
          </a:xfrm>
        </p:grpSpPr>
        <p:pic>
          <p:nvPicPr>
            <p:cNvPr id="2050" name="Рисунок 124" descr="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86" y="4357694"/>
              <a:ext cx="7929618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Рисунок 123" descr="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86" y="2428868"/>
              <a:ext cx="7929618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Заголовок 4"/>
          <p:cNvSpPr>
            <a:spLocks noGrp="1"/>
          </p:cNvSpPr>
          <p:nvPr>
            <p:ph type="ctrTitle" sz="quarter"/>
          </p:nvPr>
        </p:nvSpPr>
        <p:spPr>
          <a:xfrm>
            <a:off x="714348" y="214290"/>
            <a:ext cx="7772400" cy="1905000"/>
          </a:xfrm>
        </p:spPr>
        <p:txBody>
          <a:bodyPr/>
          <a:lstStyle/>
          <a:p>
            <a:pPr algn="ctr"/>
            <a:r>
              <a:rPr lang="uk-UA" sz="3600" dirty="0" smtClean="0">
                <a:latin typeface="Arial Black" pitchFamily="34" charset="0"/>
              </a:rPr>
              <a:t>Авторська пісня  є практичною допомогою фахівцю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571472" y="571480"/>
            <a:ext cx="8080375" cy="1357322"/>
          </a:xfrm>
        </p:spPr>
        <p:txBody>
          <a:bodyPr/>
          <a:lstStyle/>
          <a:p>
            <a:pPr algn="ctr">
              <a:buNone/>
            </a:pPr>
            <a:r>
              <a:rPr lang="uk-UA" sz="3600" b="1" dirty="0" smtClean="0">
                <a:solidFill>
                  <a:srgbClr val="92D050"/>
                </a:solidFill>
                <a:latin typeface="Arial Black" pitchFamily="34" charset="0"/>
              </a:rPr>
              <a:t>Нотна партитура для гри у дитячому оркестрі</a:t>
            </a:r>
            <a:endParaRPr lang="ru-RU" sz="3600" b="1" dirty="0">
              <a:solidFill>
                <a:srgbClr val="92D050"/>
              </a:solidFill>
              <a:latin typeface="Arial Black" pitchFamily="34" charset="0"/>
            </a:endParaRPr>
          </a:p>
        </p:txBody>
      </p:sp>
      <p:pic>
        <p:nvPicPr>
          <p:cNvPr id="11268" name="Рисунок 133" descr="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928934"/>
            <a:ext cx="792961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42910" y="214290"/>
            <a:ext cx="8080375" cy="1000132"/>
          </a:xfrm>
        </p:spPr>
        <p:txBody>
          <a:bodyPr/>
          <a:lstStyle/>
          <a:p>
            <a:pPr algn="ctr">
              <a:buNone/>
            </a:pPr>
            <a:r>
              <a:rPr lang="uk-UA" sz="4000" b="1" dirty="0" smtClean="0">
                <a:solidFill>
                  <a:srgbClr val="FFC000"/>
                </a:solidFill>
                <a:latin typeface="Arial Black" pitchFamily="34" charset="0"/>
              </a:rPr>
              <a:t>Ігрова діяльність</a:t>
            </a:r>
            <a:endParaRPr lang="ru-RU" sz="4000" b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sz="40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C:\Documents and Settings\андрей\Мои документы\CyberLink\PowerDVD\Snapshot\PDVD_008.BMP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5" y="1285860"/>
            <a:ext cx="785818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500042"/>
            <a:ext cx="8104217" cy="1252558"/>
          </a:xfrm>
        </p:spPr>
        <p:txBody>
          <a:bodyPr/>
          <a:lstStyle/>
          <a:p>
            <a:pPr algn="ctr"/>
            <a:r>
              <a:rPr lang="uk-UA" sz="4000" b="1" dirty="0" smtClean="0">
                <a:latin typeface="Arial Black" pitchFamily="34" charset="0"/>
                <a:cs typeface="Aharoni" pitchFamily="2" charset="-79"/>
              </a:rPr>
              <a:t>Театральні мініатюри</a:t>
            </a:r>
            <a:endParaRPr lang="ru-RU" sz="4000" b="1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6669088" y="446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0125" name="Picture 13" descr="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857751" y="2143115"/>
            <a:ext cx="3929089" cy="4074612"/>
          </a:xfrm>
          <a:prstGeom prst="rect">
            <a:avLst/>
          </a:prstGeom>
          <a:noFill/>
        </p:spPr>
      </p:pic>
      <p:pic>
        <p:nvPicPr>
          <p:cNvPr id="90116" name="Picture 4" descr="Изображение"/>
          <p:cNvPicPr>
            <a:picLocks noChangeAspect="1" noChangeArrowheads="1"/>
          </p:cNvPicPr>
          <p:nvPr/>
        </p:nvPicPr>
        <p:blipFill>
          <a:blip r:embed="rId3" cstate="email">
            <a:lum bright="18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85720" y="2143116"/>
            <a:ext cx="4214842" cy="407196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dirty="0" smtClean="0">
                <a:latin typeface="Arial Black" pitchFamily="34" charset="0"/>
              </a:rPr>
              <a:t>Сольні номери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uk-UA" b="1" i="1" dirty="0" smtClean="0">
              <a:solidFill>
                <a:srgbClr val="FFC000"/>
              </a:solidFill>
              <a:latin typeface="Georgia" pitchFamily="18" charset="0"/>
            </a:endParaRPr>
          </a:p>
          <a:p>
            <a:pPr>
              <a:buNone/>
            </a:pPr>
            <a:endParaRPr lang="uk-UA" b="1" i="1" dirty="0" smtClean="0">
              <a:solidFill>
                <a:srgbClr val="FFC000"/>
              </a:solidFill>
              <a:latin typeface="Georgia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ПРОЩАВАЙ БУКВАРИКУ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4480" y="1928802"/>
            <a:ext cx="5810291" cy="4357718"/>
          </a:xfrm>
          <a:prstGeom prst="rect">
            <a:avLst/>
          </a:prstGeom>
        </p:spPr>
      </p:pic>
      <p:pic>
        <p:nvPicPr>
          <p:cNvPr id="5" name="Рисунок 4" descr="1266940001_75830898_1---Sony-HD-1000E-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826" y="1928802"/>
            <a:ext cx="1011391" cy="714380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8080375" cy="928694"/>
          </a:xfrm>
        </p:spPr>
        <p:txBody>
          <a:bodyPr/>
          <a:lstStyle/>
          <a:p>
            <a:pPr algn="ctr"/>
            <a:r>
              <a:rPr lang="uk-UA" sz="3200" b="1" dirty="0" smtClean="0">
                <a:latin typeface="+mn-lt"/>
              </a:rPr>
              <a:t>Очікувані результати </a:t>
            </a:r>
            <a:r>
              <a:rPr lang="en-US" sz="3200" b="1" dirty="0" smtClean="0">
                <a:latin typeface="+mn-lt"/>
              </a:rPr>
              <a:t> </a:t>
            </a:r>
            <a:endParaRPr lang="ru-RU" sz="3200" b="1" dirty="0">
              <a:latin typeface="+mn-lt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1000108"/>
            <a:ext cx="7772400" cy="5357850"/>
          </a:xfrm>
        </p:spPr>
        <p:txBody>
          <a:bodyPr/>
          <a:lstStyle/>
          <a:p>
            <a:endParaRPr lang="uk-UA" sz="24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tx1">
                    <a:lumMod val="95000"/>
                  </a:schemeClr>
                </a:solidFill>
              </a:rPr>
              <a:t>Переосмислення  фахівцями ролі сучасного дитячого свята у формуванні особистості дитини</a:t>
            </a:r>
            <a:r>
              <a:rPr lang="uk-UA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; </a:t>
            </a:r>
          </a:p>
          <a:p>
            <a:r>
              <a:rPr lang="uk-UA" sz="2800" b="1" dirty="0" smtClean="0">
                <a:solidFill>
                  <a:srgbClr val="FFFF00"/>
                </a:solidFill>
              </a:rPr>
              <a:t>Створення  власних виховних заходів педагогами у дошкільних навчальних закладах;</a:t>
            </a:r>
          </a:p>
          <a:p>
            <a:r>
              <a:rPr lang="uk-UA" sz="2800" b="1" dirty="0" smtClean="0">
                <a:solidFill>
                  <a:srgbClr val="00B0F0"/>
                </a:solidFill>
              </a:rPr>
              <a:t>Моделювання хореографічних композицій, вправ для розвитку ритмічного почуття дітей дошкільного віку;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uk-UA" sz="2800" b="1" dirty="0" smtClean="0">
                <a:solidFill>
                  <a:srgbClr val="FFFFFF"/>
                </a:solidFill>
              </a:rPr>
              <a:t>Впровадження ігрових технологій у структуру дитячого виховного заходу</a:t>
            </a:r>
            <a:r>
              <a:rPr lang="uk-UA" sz="2800" b="1" dirty="0" smtClean="0">
                <a:solidFill>
                  <a:srgbClr val="7030A0"/>
                </a:solidFill>
              </a:rPr>
              <a:t>.</a:t>
            </a:r>
            <a:endParaRPr lang="ru-RU" sz="2800" dirty="0" smtClean="0">
              <a:solidFill>
                <a:srgbClr val="7030A0"/>
              </a:solidFill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v"/>
            </a:pPr>
            <a:endParaRPr lang="ru-RU" sz="2400" b="1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71480"/>
            <a:ext cx="8080375" cy="1143000"/>
          </a:xfrm>
        </p:spPr>
        <p:txBody>
          <a:bodyPr/>
          <a:lstStyle/>
          <a:p>
            <a:pPr algn="ctr"/>
            <a:r>
              <a:rPr lang="uk-UA" sz="3400" b="1" dirty="0" smtClean="0">
                <a:latin typeface="Arial Black" pitchFamily="34" charset="0"/>
              </a:rPr>
              <a:t>Очікуванні результати виховного впливу свят та розваг на особистість дитини:</a:t>
            </a:r>
            <a:endParaRPr lang="ru-RU" sz="3400" b="1" dirty="0">
              <a:latin typeface="Arial Black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buFont typeface="Wingdings" pitchFamily="2" charset="2"/>
              <a:buChar char="v"/>
            </a:pPr>
            <a:r>
              <a:rPr lang="uk-UA" sz="2800" b="1" dirty="0" smtClean="0">
                <a:latin typeface="Arial Black" pitchFamily="34" charset="0"/>
              </a:rPr>
              <a:t>Розвиток художньо-естетичних здібностей дітей дошкільного віку;</a:t>
            </a:r>
          </a:p>
          <a:p>
            <a:pPr lvl="0">
              <a:lnSpc>
                <a:spcPct val="100000"/>
              </a:lnSpc>
              <a:buFont typeface="Wingdings" pitchFamily="2" charset="2"/>
              <a:buChar char="v"/>
            </a:pPr>
            <a:r>
              <a:rPr lang="uk-UA" sz="2800" b="1" dirty="0" smtClean="0">
                <a:latin typeface="Arial Black" pitchFamily="34" charset="0"/>
              </a:rPr>
              <a:t>Активізація пізнавальної діяльності ;</a:t>
            </a:r>
          </a:p>
          <a:p>
            <a:pPr lvl="0">
              <a:lnSpc>
                <a:spcPct val="100000"/>
              </a:lnSpc>
              <a:buFont typeface="Wingdings" pitchFamily="2" charset="2"/>
              <a:buChar char="v"/>
            </a:pPr>
            <a:r>
              <a:rPr lang="uk-UA" sz="2800" b="1" dirty="0" smtClean="0">
                <a:latin typeface="Arial Black" pitchFamily="34" charset="0"/>
              </a:rPr>
              <a:t>Самовираження особистості засобами мистецтва;</a:t>
            </a:r>
          </a:p>
          <a:p>
            <a:pPr lvl="0">
              <a:lnSpc>
                <a:spcPct val="100000"/>
              </a:lnSpc>
              <a:buFont typeface="Wingdings" pitchFamily="2" charset="2"/>
              <a:buChar char="v"/>
            </a:pPr>
            <a:r>
              <a:rPr lang="uk-UA" sz="2800" b="1" dirty="0" smtClean="0">
                <a:latin typeface="Arial Black" pitchFamily="34" charset="0"/>
              </a:rPr>
              <a:t>Ствердження естетичних цінностей.</a:t>
            </a:r>
          </a:p>
          <a:p>
            <a:pPr lvl="0">
              <a:lnSpc>
                <a:spcPct val="80000"/>
              </a:lnSpc>
              <a:buFont typeface="Wingdings" pitchFamily="2" charset="2"/>
              <a:buChar char="v"/>
            </a:pPr>
            <a:endParaRPr lang="ru-RU" sz="2400" b="1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642918"/>
            <a:ext cx="6500858" cy="1357322"/>
          </a:xfrm>
        </p:spPr>
        <p:txBody>
          <a:bodyPr/>
          <a:lstStyle/>
          <a:p>
            <a:pPr algn="ctr"/>
            <a:r>
              <a:rPr lang="uk-UA" sz="4000" b="1" dirty="0" smtClean="0">
                <a:latin typeface="Arial Black" pitchFamily="34" charset="0"/>
              </a:rPr>
              <a:t>Танцювальна творчість</a:t>
            </a:r>
            <a:endParaRPr lang="ru-RU" sz="4000" b="1" dirty="0">
              <a:latin typeface="Arial Black" pitchFamily="34" charset="0"/>
            </a:endParaRPr>
          </a:p>
        </p:txBody>
      </p:sp>
      <p:pic>
        <p:nvPicPr>
          <p:cNvPr id="8" name="Нежность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5984" y="2357430"/>
            <a:ext cx="4929222" cy="3696916"/>
          </a:xfrm>
          <a:prstGeom prst="rect">
            <a:avLst/>
          </a:prstGeom>
        </p:spPr>
      </p:pic>
      <p:pic>
        <p:nvPicPr>
          <p:cNvPr id="4" name="Рисунок 3" descr="1266940001_75830898_1---Sony-HD-1000E-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818" y="2357431"/>
            <a:ext cx="1011391" cy="71438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/>
          </p:nvPr>
        </p:nvSpPr>
        <p:spPr>
          <a:xfrm>
            <a:off x="857224" y="1571612"/>
            <a:ext cx="7675589" cy="1071570"/>
          </a:xfrm>
        </p:spPr>
        <p:txBody>
          <a:bodyPr/>
          <a:lstStyle/>
          <a:p>
            <a:pPr>
              <a:buNone/>
            </a:pPr>
            <a:r>
              <a:rPr lang="uk-UA" sz="5400" b="1" dirty="0" smtClean="0">
                <a:latin typeface="Arial Black" pitchFamily="34" charset="0"/>
              </a:rPr>
              <a:t>Дякуємо за увагу!</a:t>
            </a:r>
            <a:endParaRPr lang="ru-RU" sz="5400" b="1" dirty="0">
              <a:latin typeface="Arial Black" pitchFamily="34" charset="0"/>
            </a:endParaRPr>
          </a:p>
        </p:txBody>
      </p:sp>
      <p:pic>
        <p:nvPicPr>
          <p:cNvPr id="11" name="Рисунок 10" descr="Фото-0260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714620"/>
            <a:ext cx="4214842" cy="316080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7772400" cy="6000792"/>
          </a:xfrm>
        </p:spPr>
        <p:txBody>
          <a:bodyPr/>
          <a:lstStyle/>
          <a:p>
            <a:pPr>
              <a:buNone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“ Дитина чекає свято! Істина має бути пережитою особистістю на практиці, а не </a:t>
            </a:r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</a:rPr>
              <a:t>викладененною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  теоретично. Адже без свята та розваги не буває </a:t>
            </a:r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</a:rPr>
              <a:t>дитинства”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uk-UA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Г.Гессе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n-US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</a:rPr>
              <a:t>“Сучасне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 дитяче свято має бути гідним еталоном культурної, соціальної та художньої цінності позитивно орієнтованій особистості </a:t>
            </a:r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</a:rPr>
              <a:t>дитини”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r">
              <a:buNone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						І. </a:t>
            </a:r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</a:rPr>
              <a:t>Дубровіна</a:t>
            </a:r>
            <a:endParaRPr lang="uk-UA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0"/>
            <a:ext cx="8080375" cy="1142984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latin typeface="+mn-lt"/>
              </a:rPr>
              <a:t>Мета посібника: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85794"/>
            <a:ext cx="7772400" cy="5095892"/>
          </a:xfrm>
          <a:effectLst>
            <a:outerShdw sx="1000" sy="1000" algn="ctr" rotWithShape="0">
              <a:srgbClr val="00B0F0"/>
            </a:outerShdw>
          </a:effectLst>
        </p:spPr>
        <p:txBody>
          <a:bodyPr/>
          <a:lstStyle/>
          <a:p>
            <a:pPr>
              <a:buNone/>
            </a:pPr>
            <a:r>
              <a:rPr lang="uk-UA" sz="3600" dirty="0" smtClean="0"/>
              <a:t>	</a:t>
            </a:r>
            <a:r>
              <a:rPr lang="uk-UA" sz="3600" b="1" dirty="0" smtClean="0"/>
              <a:t>впровадження авторських апробованих сценаріїв у практичну діяльність фахівців, створенні розвивального середовища для активізації творчого розвитку дітей дошкільного віку, реалізація пріоритетних напрямів ліній розвитку особистості дитини Базової програми “Я у </a:t>
            </a:r>
            <a:r>
              <a:rPr lang="uk-UA" sz="3600" b="1" dirty="0" err="1" smtClean="0"/>
              <a:t>Світі”</a:t>
            </a:r>
            <a:r>
              <a:rPr lang="uk-UA" sz="3600" b="1" dirty="0" smtClean="0"/>
              <a:t>.</a:t>
            </a:r>
            <a:endParaRPr lang="ru-RU" sz="3600" b="1" dirty="0" smtClean="0"/>
          </a:p>
          <a:p>
            <a:endParaRPr lang="ru-RU" sz="2400" dirty="0" smtClean="0"/>
          </a:p>
          <a:p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981200"/>
            <a:ext cx="8026429" cy="4162444"/>
          </a:xfrm>
        </p:spPr>
        <p:txBody>
          <a:bodyPr/>
          <a:lstStyle/>
          <a:p>
            <a:pPr algn="ctr">
              <a:buNone/>
            </a:pPr>
            <a:endParaRPr lang="uk-UA" sz="16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uk-UA" sz="16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uk-UA" sz="1600" b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785786" y="357166"/>
          <a:ext cx="750099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/>
              <a:t> Завдання посібника: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2625" y="1643050"/>
            <a:ext cx="7772400" cy="4714908"/>
          </a:xfrm>
        </p:spPr>
        <p:txBody>
          <a:bodyPr/>
          <a:lstStyle/>
          <a:p>
            <a:r>
              <a:rPr lang="uk-UA" b="1" dirty="0" smtClean="0"/>
              <a:t>активізація творчого потенціалу фахівців;</a:t>
            </a:r>
          </a:p>
          <a:p>
            <a:r>
              <a:rPr lang="uk-UA" b="1" dirty="0" smtClean="0"/>
              <a:t>створення  сприятливих умов для розвитку індивідуального стилю діяльності педагогів;</a:t>
            </a:r>
          </a:p>
          <a:p>
            <a:r>
              <a:rPr lang="uk-UA" b="1" dirty="0" smtClean="0"/>
              <a:t>забезпечення потреби фахівців у самоосвітній діяльності;</a:t>
            </a:r>
          </a:p>
          <a:p>
            <a:r>
              <a:rPr lang="uk-UA" b="1" dirty="0" smtClean="0"/>
              <a:t>створення цілісного впровадження свят та розваг у освітній процес.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281" y="214290"/>
            <a:ext cx="8929719" cy="1071570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latin typeface="+mn-lt"/>
              </a:rPr>
              <a:t>Навчально-методичний посібник  складається із чотирьох розділів</a:t>
            </a:r>
            <a:br>
              <a:rPr lang="uk-UA" sz="3200" b="1" dirty="0" smtClean="0">
                <a:solidFill>
                  <a:srgbClr val="FFFF00"/>
                </a:solidFill>
                <a:latin typeface="+mn-lt"/>
              </a:rPr>
            </a:br>
            <a:endParaRPr lang="ru-RU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19810" name="Picture 2" descr="19e5119c70e39420cb44a41f8256d7535f497975180718"/>
          <p:cNvPicPr>
            <a:picLocks noChangeArrowheads="1"/>
          </p:cNvPicPr>
          <p:nvPr/>
        </p:nvPicPr>
        <p:blipFill>
          <a:blip r:embed="rId2" cstate="email">
            <a:lum bright="-4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328532">
            <a:off x="844201" y="2558007"/>
            <a:ext cx="260153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1" name="Picture 3" descr="a144042a241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21839">
            <a:off x="2279481" y="1266830"/>
            <a:ext cx="2582841" cy="367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2" name="Picture 4" descr="eca0dfdfeee4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00335">
            <a:off x="4340910" y="1229898"/>
            <a:ext cx="2643206" cy="363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Группа 14"/>
          <p:cNvGrpSpPr/>
          <p:nvPr/>
        </p:nvGrpSpPr>
        <p:grpSpPr>
          <a:xfrm rot="571367">
            <a:off x="5565532" y="2742020"/>
            <a:ext cx="3225543" cy="3643338"/>
            <a:chOff x="5804354" y="2808001"/>
            <a:chExt cx="3225543" cy="3643338"/>
          </a:xfrm>
        </p:grpSpPr>
        <p:pic>
          <p:nvPicPr>
            <p:cNvPr id="119813" name="Picture 5" descr="d7a19f331d52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10814">
              <a:off x="5804354" y="2808001"/>
              <a:ext cx="2629516" cy="364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814" name="Rectangle 6"/>
            <p:cNvSpPr>
              <a:spLocks noChangeArrowheads="1"/>
            </p:cNvSpPr>
            <p:nvPr/>
          </p:nvSpPr>
          <p:spPr bwMode="auto">
            <a:xfrm rot="1672856">
              <a:off x="6429535" y="3186030"/>
              <a:ext cx="260036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b="1" i="0" u="none" strike="noStrike" cap="none" normalizeH="0" baseline="0" dirty="0" smtClean="0">
                  <a:ln>
                    <a:noFill/>
                  </a:ln>
                  <a:solidFill>
                    <a:srgbClr val="F2F2F2"/>
                  </a:solidFill>
                  <a:effectLst/>
                  <a:latin typeface="Monotype Corsiva" pitchFamily="66" charset="0"/>
                  <a:ea typeface="Times New Roman" pitchFamily="18" charset="0"/>
                </a:rPr>
                <a:t>СЦЕНАРІЇ ВЕСНЯНИХ</a:t>
              </a:r>
              <a:endParaRPr kumimoji="0" lang="uk-UA" b="1" i="0" u="none" strike="noStrike" cap="none" normalizeH="0" baseline="0" dirty="0" smtClean="0">
                <a:ln>
                  <a:noFill/>
                </a:ln>
                <a:solidFill>
                  <a:srgbClr val="F2F2F2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b="1" i="0" u="none" strike="noStrike" cap="none" normalizeH="0" baseline="0" dirty="0" smtClean="0">
                  <a:ln>
                    <a:noFill/>
                  </a:ln>
                  <a:solidFill>
                    <a:srgbClr val="F2F2F2"/>
                  </a:solidFill>
                  <a:effectLst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СВЯТ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</a:t>
              </a:r>
            </a:p>
          </p:txBody>
        </p:sp>
      </p:grpSp>
      <p:sp>
        <p:nvSpPr>
          <p:cNvPr id="119816" name="Rectangle 8"/>
          <p:cNvSpPr>
            <a:spLocks noChangeArrowheads="1"/>
          </p:cNvSpPr>
          <p:nvPr/>
        </p:nvSpPr>
        <p:spPr bwMode="auto">
          <a:xfrm rot="19358058">
            <a:off x="257458" y="3026137"/>
            <a:ext cx="21868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2F2F2"/>
                </a:solidFill>
                <a:effectLst/>
                <a:latin typeface="Monotype Corsiva" pitchFamily="66" charset="0"/>
                <a:ea typeface="Times New Roman" pitchFamily="18" charset="0"/>
              </a:rPr>
              <a:t>СЦЕНАРІЇ ОСІННІХ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2F2F2"/>
                </a:solidFill>
                <a:effectLst/>
                <a:latin typeface="Monotype Corsiva" pitchFamily="66" charset="0"/>
                <a:ea typeface="Times New Roman" pitchFamily="18" charset="0"/>
              </a:rPr>
              <a:t>СВЯТ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 rot="20733429">
            <a:off x="1970343" y="1409362"/>
            <a:ext cx="24288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2F2F2"/>
                </a:solidFill>
                <a:effectLst/>
                <a:latin typeface="Monotype Corsiva" pitchFamily="66" charset="0"/>
                <a:ea typeface="Times New Roman" pitchFamily="18" charset="0"/>
              </a:rPr>
              <a:t>СЦЕНАРІЇ ЗИМОВИХ 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F2F2F2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2F2F2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СВЯТ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 rot="725739">
            <a:off x="4610047" y="1396599"/>
            <a:ext cx="26353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2F2F2"/>
                </a:solidFill>
                <a:effectLst/>
                <a:latin typeface="Monotype Corsiva" pitchFamily="66" charset="0"/>
                <a:ea typeface="Times New Roman" pitchFamily="18" charset="0"/>
              </a:rPr>
              <a:t>СЦЕНАРІЇ ВИПУСКНИХ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2F2F2"/>
                </a:solidFill>
                <a:effectLst/>
                <a:latin typeface="Monotype Corsiva" pitchFamily="66" charset="0"/>
                <a:ea typeface="Times New Roman" pitchFamily="18" charset="0"/>
              </a:rPr>
              <a:t>СВЯТ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8596" y="642918"/>
            <a:ext cx="3008313" cy="1941504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Зміст першого розділу </a:t>
            </a:r>
            <a:r>
              <a:rPr lang="uk-UA" sz="32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“Сценарії</a:t>
            </a: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осінніх </a:t>
            </a:r>
            <a:r>
              <a:rPr lang="uk-UA" sz="32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свят”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2" descr="19e5119c70e39420cb44a41f8256d7535f497975180718"/>
          <p:cNvPicPr>
            <a:picLocks noGrp="1" noChangeArrowheads="1"/>
          </p:cNvPicPr>
          <p:nvPr>
            <p:ph idx="1"/>
          </p:nvPr>
        </p:nvPicPr>
        <p:blipFill>
          <a:blip r:embed="rId2" cstate="email">
            <a:lum bright="-4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6248" y="285728"/>
            <a:ext cx="4643470" cy="6286544"/>
          </a:xfrm>
        </p:spPr>
      </p:pic>
      <p:sp>
        <p:nvSpPr>
          <p:cNvPr id="18" name="Текст 17"/>
          <p:cNvSpPr>
            <a:spLocks noGrp="1"/>
          </p:cNvSpPr>
          <p:nvPr>
            <p:ph type="body" sz="half" idx="2"/>
          </p:nvPr>
        </p:nvSpPr>
        <p:spPr>
          <a:xfrm>
            <a:off x="428596" y="2857496"/>
            <a:ext cx="3257544" cy="2922594"/>
          </a:xfrm>
        </p:spPr>
        <p:txBody>
          <a:bodyPr/>
          <a:lstStyle/>
          <a:p>
            <a:pPr marL="358775" indent="-358775">
              <a:lnSpc>
                <a:spcPct val="100000"/>
              </a:lnSpc>
            </a:pPr>
            <a:r>
              <a:rPr lang="uk-UA" sz="2400" b="1" i="1" dirty="0" smtClean="0">
                <a:solidFill>
                  <a:srgbClr val="FFFF00"/>
                </a:solidFill>
              </a:rPr>
              <a:t>1. Запросили в</a:t>
            </a:r>
            <a:r>
              <a:rPr lang="en-US" sz="2400" b="1" i="1" dirty="0" smtClean="0">
                <a:solidFill>
                  <a:srgbClr val="FFFF00"/>
                </a:solidFill>
              </a:rPr>
              <a:t> </a:t>
            </a:r>
            <a:r>
              <a:rPr lang="uk-UA" sz="2400" b="1" i="1" dirty="0" smtClean="0">
                <a:solidFill>
                  <a:srgbClr val="FFFF00"/>
                </a:solidFill>
              </a:rPr>
              <a:t>гості Осінь.</a:t>
            </a:r>
          </a:p>
          <a:p>
            <a:pPr marL="358775" indent="-358775">
              <a:lnSpc>
                <a:spcPct val="100000"/>
              </a:lnSpc>
            </a:pPr>
            <a:r>
              <a:rPr lang="uk-UA" sz="2400" b="1" i="1" dirty="0" smtClean="0">
                <a:solidFill>
                  <a:srgbClr val="FFFF00"/>
                </a:solidFill>
              </a:rPr>
              <a:t>2. Осінь казочку дарує.</a:t>
            </a:r>
          </a:p>
          <a:p>
            <a:pPr>
              <a:lnSpc>
                <a:spcPct val="100000"/>
              </a:lnSpc>
            </a:pPr>
            <a:r>
              <a:rPr lang="uk-UA" sz="2400" b="1" i="1" dirty="0" smtClean="0">
                <a:solidFill>
                  <a:srgbClr val="FFFF00"/>
                </a:solidFill>
              </a:rPr>
              <a:t>3. Щедрий коровай.</a:t>
            </a:r>
          </a:p>
          <a:p>
            <a:pPr marL="358775" indent="-358775">
              <a:lnSpc>
                <a:spcPct val="100000"/>
              </a:lnSpc>
            </a:pPr>
            <a:r>
              <a:rPr lang="uk-UA" sz="2400" b="1" i="1" dirty="0" smtClean="0">
                <a:solidFill>
                  <a:srgbClr val="FFFF00"/>
                </a:solidFill>
              </a:rPr>
              <a:t>4. Майстри нашої Батьківщини.</a:t>
            </a:r>
          </a:p>
          <a:p>
            <a:endParaRPr lang="uk-UA" sz="1800" b="1" dirty="0" smtClean="0">
              <a:solidFill>
                <a:srgbClr val="FFC000"/>
              </a:solidFill>
            </a:endParaRPr>
          </a:p>
          <a:p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571480"/>
            <a:ext cx="4214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uk-UA" sz="2800" b="1" dirty="0" smtClean="0">
                <a:solidFill>
                  <a:srgbClr val="FFFF00"/>
                </a:solidFill>
                <a:latin typeface="Monotype Corsiva" pitchFamily="66" charset="0"/>
                <a:ea typeface="Times New Roman" pitchFamily="18" charset="0"/>
              </a:rPr>
              <a:t>СЦЕНАРІЇ ОСІННІХ </a:t>
            </a:r>
            <a:endParaRPr lang="ru-RU" sz="2800" dirty="0" smtClean="0">
              <a:solidFill>
                <a:srgbClr val="FFFF00"/>
              </a:solidFill>
              <a:latin typeface="Arial" pitchFamily="34" charset="0"/>
            </a:endParaRPr>
          </a:p>
          <a:p>
            <a:pPr lvl="0" algn="ctr"/>
            <a:r>
              <a:rPr lang="uk-UA" sz="2800" b="1" dirty="0" smtClean="0">
                <a:solidFill>
                  <a:srgbClr val="FFFF00"/>
                </a:solidFill>
                <a:latin typeface="Monotype Corsiva" pitchFamily="66" charset="0"/>
                <a:ea typeface="Times New Roman" pitchFamily="18" charset="0"/>
              </a:rPr>
              <a:t>СВЯТ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3114668" cy="2012942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uk-UA" sz="3200" dirty="0" smtClean="0">
                <a:solidFill>
                  <a:srgbClr val="00B0F0"/>
                </a:solidFill>
                <a:latin typeface="+mn-lt"/>
              </a:rPr>
            </a:br>
            <a:r>
              <a:rPr lang="uk-UA" sz="3200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uk-UA" sz="3200" dirty="0" smtClean="0">
                <a:solidFill>
                  <a:srgbClr val="00B0F0"/>
                </a:solidFill>
                <a:latin typeface="+mn-lt"/>
              </a:rPr>
            </a:br>
            <a:r>
              <a:rPr lang="uk-UA" sz="3200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uk-UA" sz="3200" dirty="0" smtClean="0">
                <a:solidFill>
                  <a:srgbClr val="00B0F0"/>
                </a:solidFill>
                <a:latin typeface="+mn-lt"/>
              </a:rPr>
            </a:br>
            <a:r>
              <a:rPr lang="uk-UA" sz="3200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uk-UA" sz="3200" dirty="0" smtClean="0">
                <a:solidFill>
                  <a:srgbClr val="00B0F0"/>
                </a:solidFill>
                <a:latin typeface="+mn-lt"/>
              </a:rPr>
            </a:br>
            <a:r>
              <a:rPr lang="uk-UA" sz="3200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uk-UA" sz="3200" dirty="0" smtClean="0">
                <a:solidFill>
                  <a:srgbClr val="00B0F0"/>
                </a:solidFill>
                <a:latin typeface="+mn-lt"/>
              </a:rPr>
            </a:br>
            <a:r>
              <a:rPr lang="uk-UA" sz="3200" dirty="0" smtClean="0">
                <a:solidFill>
                  <a:schemeClr val="tx1"/>
                </a:solidFill>
                <a:latin typeface="+mn-lt"/>
              </a:rPr>
              <a:t>Зміст другого</a:t>
            </a:r>
            <a:br>
              <a:rPr lang="uk-UA" sz="3200" dirty="0" smtClean="0">
                <a:solidFill>
                  <a:schemeClr val="tx1"/>
                </a:solidFill>
                <a:latin typeface="+mn-lt"/>
              </a:rPr>
            </a:br>
            <a:r>
              <a:rPr lang="uk-UA" sz="3200" dirty="0" smtClean="0">
                <a:solidFill>
                  <a:schemeClr val="tx1"/>
                </a:solidFill>
                <a:latin typeface="+mn-lt"/>
              </a:rPr>
              <a:t>розділу </a:t>
            </a:r>
            <a:r>
              <a:rPr lang="uk-UA" sz="3200" dirty="0" err="1" smtClean="0">
                <a:solidFill>
                  <a:schemeClr val="tx1"/>
                </a:solidFill>
                <a:latin typeface="+mn-lt"/>
              </a:rPr>
              <a:t>“Сценарії</a:t>
            </a:r>
            <a:r>
              <a:rPr lang="uk-UA" sz="3200" dirty="0" smtClean="0">
                <a:solidFill>
                  <a:schemeClr val="tx1"/>
                </a:solidFill>
                <a:latin typeface="+mn-lt"/>
              </a:rPr>
              <a:t> зимових </a:t>
            </a:r>
            <a:r>
              <a:rPr lang="uk-UA" sz="3200" dirty="0" err="1" smtClean="0">
                <a:solidFill>
                  <a:schemeClr val="tx1"/>
                </a:solidFill>
                <a:latin typeface="+mn-lt"/>
              </a:rPr>
              <a:t>свят”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3214686"/>
            <a:ext cx="4143404" cy="2428892"/>
          </a:xfrm>
        </p:spPr>
        <p:txBody>
          <a:bodyPr/>
          <a:lstStyle/>
          <a:p>
            <a:pPr marL="358775" indent="-358775">
              <a:lnSpc>
                <a:spcPct val="100000"/>
              </a:lnSpc>
            </a:pPr>
            <a:r>
              <a:rPr lang="uk-UA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У  гості до Снігуроньки.</a:t>
            </a:r>
          </a:p>
          <a:p>
            <a:pPr>
              <a:lnSpc>
                <a:spcPct val="100000"/>
              </a:lnSpc>
            </a:pPr>
            <a:r>
              <a:rPr lang="uk-UA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Найменший гном.</a:t>
            </a:r>
          </a:p>
          <a:p>
            <a:pPr>
              <a:lnSpc>
                <a:spcPct val="100000"/>
              </a:lnSpc>
            </a:pPr>
            <a:r>
              <a:rPr lang="uk-UA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3. Чудовий маскарад.</a:t>
            </a:r>
          </a:p>
          <a:p>
            <a:pPr marL="358775" indent="-358775">
              <a:lnSpc>
                <a:spcPct val="100000"/>
              </a:lnSpc>
            </a:pPr>
            <a:r>
              <a:rPr lang="uk-UA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4. Зустріч із Попелюшкою.</a:t>
            </a:r>
          </a:p>
          <a:p>
            <a:endParaRPr lang="ru-RU" dirty="0"/>
          </a:p>
        </p:txBody>
      </p:sp>
      <p:pic>
        <p:nvPicPr>
          <p:cNvPr id="5" name="Picture 3" descr="a144042a241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312618"/>
            <a:ext cx="4505143" cy="620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357686" y="4357694"/>
            <a:ext cx="4429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uk-UA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itchFamily="66" charset="0"/>
                <a:ea typeface="Times New Roman" pitchFamily="18" charset="0"/>
              </a:rPr>
              <a:t>СЦЕНАРІЇ ЗИМОВИХ </a:t>
            </a:r>
            <a:endParaRPr lang="uk-UA" sz="3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СВЯТ</a:t>
            </a: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</TotalTime>
  <Words>778</Words>
  <Application>Microsoft Office PowerPoint</Application>
  <PresentationFormat>Екран (4:3)</PresentationFormat>
  <Paragraphs>124</Paragraphs>
  <Slides>28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29" baseType="lpstr">
      <vt:lpstr>Training</vt:lpstr>
      <vt:lpstr>   </vt:lpstr>
      <vt:lpstr> Спрямованість видання:</vt:lpstr>
      <vt:lpstr>Презентація PowerPoint</vt:lpstr>
      <vt:lpstr>Мета посібника:</vt:lpstr>
      <vt:lpstr>Презентація PowerPoint</vt:lpstr>
      <vt:lpstr> Завдання посібника:</vt:lpstr>
      <vt:lpstr>Навчально-методичний посібник  складається із чотирьох розділів </vt:lpstr>
      <vt:lpstr>Зміст першого розділу “Сценарії осінніх свят”</vt:lpstr>
      <vt:lpstr>     Зміст другого розділу “Сценарії зимових свят”</vt:lpstr>
      <vt:lpstr>Зміст третього розділу “Весняні сценарії”</vt:lpstr>
      <vt:lpstr>Зміст  четвертого розділу “Сценарії випускних свят”</vt:lpstr>
      <vt:lpstr>Види музичної діяльності в структурі побудови сценарію:</vt:lpstr>
      <vt:lpstr>Дидактична структура побудови сценарію: </vt:lpstr>
      <vt:lpstr>Дидактична структура побудови сценарію:</vt:lpstr>
      <vt:lpstr>Дидактична структура побудови сценарію:</vt:lpstr>
      <vt:lpstr>Презентація авторського дитячого свята </vt:lpstr>
      <vt:lpstr>Танцювальна творчість</vt:lpstr>
      <vt:lpstr>Презентація PowerPoint</vt:lpstr>
      <vt:lpstr>Вокально-хорова творчість</vt:lpstr>
      <vt:lpstr>Авторська пісня  є практичною допомогою фахівцю</vt:lpstr>
      <vt:lpstr>Презентація PowerPoint</vt:lpstr>
      <vt:lpstr>Презентація PowerPoint</vt:lpstr>
      <vt:lpstr>Театральні мініатюри</vt:lpstr>
      <vt:lpstr>Сольні номери</vt:lpstr>
      <vt:lpstr>Очікувані результати  </vt:lpstr>
      <vt:lpstr>Очікуванні результати виховного впливу свят та розваг на особистість дитини:</vt:lpstr>
      <vt:lpstr>Танцювальна творчість</vt:lpstr>
      <vt:lpstr>Презентація PowerPoint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vudavnuchuy</cp:lastModifiedBy>
  <cp:revision>112</cp:revision>
  <dcterms:created xsi:type="dcterms:W3CDTF">2009-11-20T17:24:29Z</dcterms:created>
  <dcterms:modified xsi:type="dcterms:W3CDTF">2016-06-08T12:45:08Z</dcterms:modified>
</cp:coreProperties>
</file>